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7"/>
  </p:notesMasterIdLst>
  <p:sldIdLst>
    <p:sldId id="256" r:id="rId2"/>
    <p:sldId id="295" r:id="rId3"/>
    <p:sldId id="257" r:id="rId4"/>
    <p:sldId id="261" r:id="rId5"/>
    <p:sldId id="262" r:id="rId6"/>
    <p:sldId id="263" r:id="rId7"/>
    <p:sldId id="264" r:id="rId8"/>
    <p:sldId id="265" r:id="rId9"/>
    <p:sldId id="298" r:id="rId10"/>
    <p:sldId id="292" r:id="rId11"/>
    <p:sldId id="293" r:id="rId12"/>
    <p:sldId id="299" r:id="rId13"/>
    <p:sldId id="302" r:id="rId14"/>
    <p:sldId id="259" r:id="rId15"/>
    <p:sldId id="266" r:id="rId16"/>
    <p:sldId id="300" r:id="rId17"/>
    <p:sldId id="267" r:id="rId18"/>
    <p:sldId id="258" r:id="rId19"/>
    <p:sldId id="260" r:id="rId20"/>
    <p:sldId id="296" r:id="rId21"/>
    <p:sldId id="301" r:id="rId22"/>
    <p:sldId id="294" r:id="rId23"/>
    <p:sldId id="297" r:id="rId24"/>
    <p:sldId id="271" r:id="rId25"/>
    <p:sldId id="272" r:id="rId26"/>
    <p:sldId id="273" r:id="rId27"/>
    <p:sldId id="274" r:id="rId28"/>
    <p:sldId id="269" r:id="rId29"/>
    <p:sldId id="268" r:id="rId30"/>
    <p:sldId id="270" r:id="rId31"/>
    <p:sldId id="275" r:id="rId32"/>
    <p:sldId id="277" r:id="rId33"/>
    <p:sldId id="278" r:id="rId34"/>
    <p:sldId id="279" r:id="rId35"/>
    <p:sldId id="280" r:id="rId36"/>
    <p:sldId id="281" r:id="rId37"/>
    <p:sldId id="282" r:id="rId38"/>
    <p:sldId id="283" r:id="rId39"/>
    <p:sldId id="284" r:id="rId40"/>
    <p:sldId id="286" r:id="rId41"/>
    <p:sldId id="287" r:id="rId42"/>
    <p:sldId id="288" r:id="rId43"/>
    <p:sldId id="289" r:id="rId44"/>
    <p:sldId id="290" r:id="rId45"/>
    <p:sldId id="291" r:id="rId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013" autoAdjust="0"/>
    <p:restoredTop sz="78741" autoAdjust="0"/>
  </p:normalViewPr>
  <p:slideViewPr>
    <p:cSldViewPr snapToGrid="0">
      <p:cViewPr varScale="1">
        <p:scale>
          <a:sx n="90" d="100"/>
          <a:sy n="90" d="100"/>
        </p:scale>
        <p:origin x="492"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E038827-32E1-4412-8255-5DD7A234ACE6}" type="datetimeFigureOut">
              <a:rPr lang="en-US" smtClean="0"/>
              <a:t>12/17/2019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4B3DB19-7608-4118-86C7-9E5A909B7FAD}" type="slidenum">
              <a:rPr lang="en-US" smtClean="0"/>
              <a:t>‹#›</a:t>
            </a:fld>
            <a:endParaRPr lang="en-US"/>
          </a:p>
        </p:txBody>
      </p:sp>
    </p:spTree>
    <p:extLst>
      <p:ext uri="{BB962C8B-B14F-4D97-AF65-F5344CB8AC3E}">
        <p14:creationId xmlns:p14="http://schemas.microsoft.com/office/powerpoint/2010/main" val="40385647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 All</a:t>
            </a:r>
          </a:p>
          <a:p>
            <a:pPr rtl="0"/>
            <a:r>
              <a:rPr lang="en-US" dirty="0"/>
              <a:t>Today and first of all I’m going to be talking about my research area briefly and then we want to talk about an idea that Bradley, Sandra, and I are working on it now.</a:t>
            </a:r>
          </a:p>
          <a:p>
            <a:pPr rtl="0"/>
            <a:r>
              <a:rPr lang="en-US" dirty="0"/>
              <a:t>So as you probably know, my research area is about data visualization and interaction on smartwatches.  </a:t>
            </a:r>
          </a:p>
        </p:txBody>
      </p:sp>
      <p:sp>
        <p:nvSpPr>
          <p:cNvPr id="4" name="Slide Number Placeholder 3"/>
          <p:cNvSpPr>
            <a:spLocks noGrp="1"/>
          </p:cNvSpPr>
          <p:nvPr>
            <p:ph type="sldNum" sz="quarter" idx="5"/>
          </p:nvPr>
        </p:nvSpPr>
        <p:spPr/>
        <p:txBody>
          <a:bodyPr/>
          <a:lstStyle/>
          <a:p>
            <a:fld id="{04B3DB19-7608-4118-86C7-9E5A909B7FAD}" type="slidenum">
              <a:rPr lang="en-US" smtClean="0"/>
              <a:t>1</a:t>
            </a:fld>
            <a:endParaRPr lang="en-US"/>
          </a:p>
        </p:txBody>
      </p:sp>
    </p:spTree>
    <p:extLst>
      <p:ext uri="{BB962C8B-B14F-4D97-AF65-F5344CB8AC3E}">
        <p14:creationId xmlns:p14="http://schemas.microsoft.com/office/powerpoint/2010/main" val="25486026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Inspired by the previous study we conducted a new experiment. We added two other types of charts which are line chart and pie chart which are two other common visualization techniques on smartwatches. We also added three mobility conditions which are standing, walking and running. </a:t>
            </a:r>
          </a:p>
        </p:txBody>
      </p:sp>
      <p:sp>
        <p:nvSpPr>
          <p:cNvPr id="4" name="Slide Number Placeholder 3"/>
          <p:cNvSpPr>
            <a:spLocks noGrp="1"/>
          </p:cNvSpPr>
          <p:nvPr>
            <p:ph type="sldNum" sz="quarter" idx="5"/>
          </p:nvPr>
        </p:nvSpPr>
        <p:spPr/>
        <p:txBody>
          <a:bodyPr/>
          <a:lstStyle/>
          <a:p>
            <a:fld id="{04B3DB19-7608-4118-86C7-9E5A909B7FAD}" type="slidenum">
              <a:rPr lang="en-US" smtClean="0"/>
              <a:t>10</a:t>
            </a:fld>
            <a:endParaRPr lang="en-US"/>
          </a:p>
        </p:txBody>
      </p:sp>
    </p:spTree>
    <p:extLst>
      <p:ext uri="{BB962C8B-B14F-4D97-AF65-F5344CB8AC3E}">
        <p14:creationId xmlns:p14="http://schemas.microsoft.com/office/powerpoint/2010/main" val="13230157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well as we recorded participants’ legs movements to capture gait phases while they are running / walking. </a:t>
            </a:r>
          </a:p>
        </p:txBody>
      </p:sp>
      <p:sp>
        <p:nvSpPr>
          <p:cNvPr id="4" name="Slide Number Placeholder 3"/>
          <p:cNvSpPr>
            <a:spLocks noGrp="1"/>
          </p:cNvSpPr>
          <p:nvPr>
            <p:ph type="sldNum" sz="quarter" idx="5"/>
          </p:nvPr>
        </p:nvSpPr>
        <p:spPr/>
        <p:txBody>
          <a:bodyPr/>
          <a:lstStyle/>
          <a:p>
            <a:fld id="{04B3DB19-7608-4118-86C7-9E5A909B7FAD}" type="slidenum">
              <a:rPr lang="en-US" smtClean="0"/>
              <a:t>11</a:t>
            </a:fld>
            <a:endParaRPr lang="en-US"/>
          </a:p>
        </p:txBody>
      </p:sp>
    </p:spTree>
    <p:extLst>
      <p:ext uri="{BB962C8B-B14F-4D97-AF65-F5344CB8AC3E}">
        <p14:creationId xmlns:p14="http://schemas.microsoft.com/office/powerpoint/2010/main" val="5797199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found interesting results both about the graphs and gait analysis in different mobility conditions which needs a separate presentation to report the result.</a:t>
            </a:r>
          </a:p>
        </p:txBody>
      </p:sp>
      <p:sp>
        <p:nvSpPr>
          <p:cNvPr id="4" name="Slide Number Placeholder 3"/>
          <p:cNvSpPr>
            <a:spLocks noGrp="1"/>
          </p:cNvSpPr>
          <p:nvPr>
            <p:ph type="sldNum" sz="quarter" idx="5"/>
          </p:nvPr>
        </p:nvSpPr>
        <p:spPr/>
        <p:txBody>
          <a:bodyPr/>
          <a:lstStyle/>
          <a:p>
            <a:fld id="{04B3DB19-7608-4118-86C7-9E5A909B7FAD}" type="slidenum">
              <a:rPr lang="en-US" smtClean="0"/>
              <a:t>12</a:t>
            </a:fld>
            <a:endParaRPr lang="en-US"/>
          </a:p>
        </p:txBody>
      </p:sp>
    </p:spTree>
    <p:extLst>
      <p:ext uri="{BB962C8B-B14F-4D97-AF65-F5344CB8AC3E}">
        <p14:creationId xmlns:p14="http://schemas.microsoft.com/office/powerpoint/2010/main" val="30165459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study that we did is the Space Filling Line Graph project </a:t>
            </a:r>
          </a:p>
          <a:p>
            <a:r>
              <a:rPr lang="en-US" dirty="0"/>
              <a:t>For a sensor such as heart rate sensor which is collecting the data with relatively high sample rate. That would be challenging to represent this massive data on the small screen of smartwatch. </a:t>
            </a:r>
          </a:p>
          <a:p>
            <a:endParaRPr lang="en-US" dirty="0"/>
          </a:p>
        </p:txBody>
      </p:sp>
      <p:sp>
        <p:nvSpPr>
          <p:cNvPr id="4" name="Slide Number Placeholder 3"/>
          <p:cNvSpPr>
            <a:spLocks noGrp="1"/>
          </p:cNvSpPr>
          <p:nvPr>
            <p:ph type="sldNum" sz="quarter" idx="5"/>
          </p:nvPr>
        </p:nvSpPr>
        <p:spPr/>
        <p:txBody>
          <a:bodyPr/>
          <a:lstStyle/>
          <a:p>
            <a:fld id="{04B3DB19-7608-4118-86C7-9E5A909B7FAD}" type="slidenum">
              <a:rPr lang="en-US" smtClean="0"/>
              <a:t>14</a:t>
            </a:fld>
            <a:endParaRPr lang="en-US"/>
          </a:p>
        </p:txBody>
      </p:sp>
    </p:spTree>
    <p:extLst>
      <p:ext uri="{BB962C8B-B14F-4D97-AF65-F5344CB8AC3E}">
        <p14:creationId xmlns:p14="http://schemas.microsoft.com/office/powerpoint/2010/main" val="18406642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the techniques to improve the glanceability of the graphs is simplification technique. </a:t>
            </a:r>
          </a:p>
          <a:p>
            <a:r>
              <a:rPr lang="en-US" dirty="0"/>
              <a:t>By using this technique we can make the graph simpler and easy to understand on the smartwatch.</a:t>
            </a:r>
          </a:p>
          <a:p>
            <a:r>
              <a:rPr lang="en-US" dirty="0"/>
              <a:t>So the left graph here is the complex graph with around 360 data points </a:t>
            </a:r>
          </a:p>
          <a:p>
            <a:r>
              <a:rPr lang="en-US" dirty="0"/>
              <a:t>the middle is a well-known techniques to simplify the line graph based on visually important data points which is called PIP or perceived important points,</a:t>
            </a:r>
          </a:p>
          <a:p>
            <a:r>
              <a:rPr lang="en-US" dirty="0"/>
              <a:t>And the right one is our algorithm to simplify the graph which is even simpler than PIP</a:t>
            </a:r>
          </a:p>
        </p:txBody>
      </p:sp>
      <p:sp>
        <p:nvSpPr>
          <p:cNvPr id="4" name="Slide Number Placeholder 3"/>
          <p:cNvSpPr>
            <a:spLocks noGrp="1"/>
          </p:cNvSpPr>
          <p:nvPr>
            <p:ph type="sldNum" sz="quarter" idx="5"/>
          </p:nvPr>
        </p:nvSpPr>
        <p:spPr/>
        <p:txBody>
          <a:bodyPr/>
          <a:lstStyle/>
          <a:p>
            <a:fld id="{04B3DB19-7608-4118-86C7-9E5A909B7FAD}" type="slidenum">
              <a:rPr lang="en-US" smtClean="0"/>
              <a:t>15</a:t>
            </a:fld>
            <a:endParaRPr lang="en-US"/>
          </a:p>
        </p:txBody>
      </p:sp>
    </p:spTree>
    <p:extLst>
      <p:ext uri="{BB962C8B-B14F-4D97-AF65-F5344CB8AC3E}">
        <p14:creationId xmlns:p14="http://schemas.microsoft.com/office/powerpoint/2010/main" val="24583970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showed that SF-LG works better in terms of error rate and response time compared to PIP and Non simplified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Also participants preferred our method</a:t>
            </a:r>
          </a:p>
          <a:p>
            <a:endParaRPr lang="en-US" dirty="0"/>
          </a:p>
        </p:txBody>
      </p:sp>
      <p:sp>
        <p:nvSpPr>
          <p:cNvPr id="4" name="Slide Number Placeholder 3"/>
          <p:cNvSpPr>
            <a:spLocks noGrp="1"/>
          </p:cNvSpPr>
          <p:nvPr>
            <p:ph type="sldNum" sz="quarter" idx="5"/>
          </p:nvPr>
        </p:nvSpPr>
        <p:spPr/>
        <p:txBody>
          <a:bodyPr/>
          <a:lstStyle/>
          <a:p>
            <a:fld id="{04B3DB19-7608-4118-86C7-9E5A909B7FAD}" type="slidenum">
              <a:rPr lang="en-US" smtClean="0"/>
              <a:t>16</a:t>
            </a:fld>
            <a:endParaRPr lang="en-US"/>
          </a:p>
        </p:txBody>
      </p:sp>
    </p:spTree>
    <p:extLst>
      <p:ext uri="{BB962C8B-B14F-4D97-AF65-F5344CB8AC3E}">
        <p14:creationId xmlns:p14="http://schemas.microsoft.com/office/powerpoint/2010/main" val="16239761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Also we’ve come up with a greedy algorithm to allocate the generated spaces around the simplified graph to add auxiliary information based on the information we want to add to the simpered graph</a:t>
            </a:r>
          </a:p>
        </p:txBody>
      </p:sp>
      <p:sp>
        <p:nvSpPr>
          <p:cNvPr id="4" name="Slide Number Placeholder 3"/>
          <p:cNvSpPr>
            <a:spLocks noGrp="1"/>
          </p:cNvSpPr>
          <p:nvPr>
            <p:ph type="sldNum" sz="quarter" idx="5"/>
          </p:nvPr>
        </p:nvSpPr>
        <p:spPr/>
        <p:txBody>
          <a:bodyPr/>
          <a:lstStyle/>
          <a:p>
            <a:fld id="{04B3DB19-7608-4118-86C7-9E5A909B7FAD}" type="slidenum">
              <a:rPr lang="en-US" smtClean="0"/>
              <a:t>17</a:t>
            </a:fld>
            <a:endParaRPr lang="en-US"/>
          </a:p>
        </p:txBody>
      </p:sp>
    </p:spTree>
    <p:extLst>
      <p:ext uri="{BB962C8B-B14F-4D97-AF65-F5344CB8AC3E}">
        <p14:creationId xmlns:p14="http://schemas.microsoft.com/office/powerpoint/2010/main" val="33704106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challenging factor is small form factor of smartwatches which is important for many of us as HCI researchers. </a:t>
            </a:r>
          </a:p>
        </p:txBody>
      </p:sp>
      <p:sp>
        <p:nvSpPr>
          <p:cNvPr id="4" name="Slide Number Placeholder 3"/>
          <p:cNvSpPr>
            <a:spLocks noGrp="1"/>
          </p:cNvSpPr>
          <p:nvPr>
            <p:ph type="sldNum" sz="quarter" idx="5"/>
          </p:nvPr>
        </p:nvSpPr>
        <p:spPr/>
        <p:txBody>
          <a:bodyPr/>
          <a:lstStyle/>
          <a:p>
            <a:fld id="{04B3DB19-7608-4118-86C7-9E5A909B7FAD}" type="slidenum">
              <a:rPr lang="en-US" smtClean="0"/>
              <a:t>18</a:t>
            </a:fld>
            <a:endParaRPr lang="en-US"/>
          </a:p>
        </p:txBody>
      </p:sp>
    </p:spTree>
    <p:extLst>
      <p:ext uri="{BB962C8B-B14F-4D97-AF65-F5344CB8AC3E}">
        <p14:creationId xmlns:p14="http://schemas.microsoft.com/office/powerpoint/2010/main" val="33373108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small form factor can cause an effect which is called fat finger effect which is happening when you want to interact with the screen but your finger blocks the area you want to interact with on the screen</a:t>
            </a:r>
          </a:p>
          <a:p>
            <a:r>
              <a:rPr lang="en-US" dirty="0"/>
              <a:t>This is a common challenge on smartwatches</a:t>
            </a:r>
          </a:p>
        </p:txBody>
      </p:sp>
      <p:sp>
        <p:nvSpPr>
          <p:cNvPr id="4" name="Slide Number Placeholder 3"/>
          <p:cNvSpPr>
            <a:spLocks noGrp="1"/>
          </p:cNvSpPr>
          <p:nvPr>
            <p:ph type="sldNum" sz="quarter" idx="5"/>
          </p:nvPr>
        </p:nvSpPr>
        <p:spPr/>
        <p:txBody>
          <a:bodyPr/>
          <a:lstStyle/>
          <a:p>
            <a:fld id="{04B3DB19-7608-4118-86C7-9E5A909B7FAD}" type="slidenum">
              <a:rPr lang="en-US" smtClean="0"/>
              <a:t>19</a:t>
            </a:fld>
            <a:endParaRPr lang="en-US"/>
          </a:p>
        </p:txBody>
      </p:sp>
    </p:spTree>
    <p:extLst>
      <p:ext uri="{BB962C8B-B14F-4D97-AF65-F5344CB8AC3E}">
        <p14:creationId xmlns:p14="http://schemas.microsoft.com/office/powerpoint/2010/main" val="6935708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why there are many different novel interaction techniques for specific tasks such as text entry</a:t>
            </a:r>
          </a:p>
        </p:txBody>
      </p:sp>
      <p:sp>
        <p:nvSpPr>
          <p:cNvPr id="4" name="Slide Number Placeholder 3"/>
          <p:cNvSpPr>
            <a:spLocks noGrp="1"/>
          </p:cNvSpPr>
          <p:nvPr>
            <p:ph type="sldNum" sz="quarter" idx="5"/>
          </p:nvPr>
        </p:nvSpPr>
        <p:spPr/>
        <p:txBody>
          <a:bodyPr/>
          <a:lstStyle/>
          <a:p>
            <a:fld id="{04B3DB19-7608-4118-86C7-9E5A909B7FAD}" type="slidenum">
              <a:rPr lang="en-US" smtClean="0"/>
              <a:t>20</a:t>
            </a:fld>
            <a:endParaRPr lang="en-US"/>
          </a:p>
        </p:txBody>
      </p:sp>
    </p:spTree>
    <p:extLst>
      <p:ext uri="{BB962C8B-B14F-4D97-AF65-F5344CB8AC3E}">
        <p14:creationId xmlns:p14="http://schemas.microsoft.com/office/powerpoint/2010/main" val="10093373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smartwatches are important?</a:t>
            </a:r>
          </a:p>
          <a:p>
            <a:r>
              <a:rPr lang="en-US" dirty="0"/>
              <a:t>Based on the information we have it’s a huge market and the number of people using smartwatches is increasing significantly. </a:t>
            </a:r>
          </a:p>
          <a:p>
            <a:r>
              <a:rPr lang="en-US" dirty="0"/>
              <a:t>So it recently grabbed the attention of researchers from different domains such as HCI</a:t>
            </a:r>
          </a:p>
        </p:txBody>
      </p:sp>
      <p:sp>
        <p:nvSpPr>
          <p:cNvPr id="4" name="Slide Number Placeholder 3"/>
          <p:cNvSpPr>
            <a:spLocks noGrp="1"/>
          </p:cNvSpPr>
          <p:nvPr>
            <p:ph type="sldNum" sz="quarter" idx="5"/>
          </p:nvPr>
        </p:nvSpPr>
        <p:spPr/>
        <p:txBody>
          <a:bodyPr/>
          <a:lstStyle/>
          <a:p>
            <a:fld id="{04B3DB19-7608-4118-86C7-9E5A909B7FAD}" type="slidenum">
              <a:rPr lang="en-US" smtClean="0"/>
              <a:t>2</a:t>
            </a:fld>
            <a:endParaRPr lang="en-US"/>
          </a:p>
        </p:txBody>
      </p:sp>
    </p:spTree>
    <p:extLst>
      <p:ext uri="{BB962C8B-B14F-4D97-AF65-F5344CB8AC3E}">
        <p14:creationId xmlns:p14="http://schemas.microsoft.com/office/powerpoint/2010/main" val="33340164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other challenge is limited memory space and computing capabilities on smartwatches</a:t>
            </a:r>
          </a:p>
          <a:p>
            <a:r>
              <a:rPr lang="en-US" dirty="0"/>
              <a:t>So basically for all the techniques we want to deploy on smartwatches, including data visualization techniques, specially for steaming data, this is a factor we need to consider. </a:t>
            </a:r>
          </a:p>
        </p:txBody>
      </p:sp>
      <p:sp>
        <p:nvSpPr>
          <p:cNvPr id="4" name="Slide Number Placeholder 3"/>
          <p:cNvSpPr>
            <a:spLocks noGrp="1"/>
          </p:cNvSpPr>
          <p:nvPr>
            <p:ph type="sldNum" sz="quarter" idx="5"/>
          </p:nvPr>
        </p:nvSpPr>
        <p:spPr/>
        <p:txBody>
          <a:bodyPr/>
          <a:lstStyle/>
          <a:p>
            <a:fld id="{04B3DB19-7608-4118-86C7-9E5A909B7FAD}" type="slidenum">
              <a:rPr lang="en-US" smtClean="0"/>
              <a:t>22</a:t>
            </a:fld>
            <a:endParaRPr lang="en-US"/>
          </a:p>
        </p:txBody>
      </p:sp>
    </p:spTree>
    <p:extLst>
      <p:ext uri="{BB962C8B-B14F-4D97-AF65-F5344CB8AC3E}">
        <p14:creationId xmlns:p14="http://schemas.microsoft.com/office/powerpoint/2010/main" val="17007983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second part of the presentation which we will talk about a new project we are conducting soon related to interaction with line graphs on smartwatches.</a:t>
            </a:r>
          </a:p>
        </p:txBody>
      </p:sp>
      <p:sp>
        <p:nvSpPr>
          <p:cNvPr id="4" name="Slide Number Placeholder 3"/>
          <p:cNvSpPr>
            <a:spLocks noGrp="1"/>
          </p:cNvSpPr>
          <p:nvPr>
            <p:ph type="sldNum" sz="quarter" idx="5"/>
          </p:nvPr>
        </p:nvSpPr>
        <p:spPr/>
        <p:txBody>
          <a:bodyPr/>
          <a:lstStyle/>
          <a:p>
            <a:fld id="{04B3DB19-7608-4118-86C7-9E5A909B7FAD}" type="slidenum">
              <a:rPr lang="en-US" smtClean="0"/>
              <a:t>23</a:t>
            </a:fld>
            <a:endParaRPr lang="en-US"/>
          </a:p>
        </p:txBody>
      </p:sp>
    </p:spTree>
    <p:extLst>
      <p:ext uri="{BB962C8B-B14F-4D97-AF65-F5344CB8AC3E}">
        <p14:creationId xmlns:p14="http://schemas.microsoft.com/office/powerpoint/2010/main" val="36997220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many tasks related to understanding and reading a graph.</a:t>
            </a:r>
          </a:p>
          <a:p>
            <a:r>
              <a:rPr lang="en-US" dirty="0"/>
              <a:t>These are the most common ones based on the previous works </a:t>
            </a:r>
          </a:p>
          <a:p>
            <a:r>
              <a:rPr lang="en-US" dirty="0"/>
              <a:t>The first one is single value detection </a:t>
            </a:r>
          </a:p>
        </p:txBody>
      </p:sp>
      <p:sp>
        <p:nvSpPr>
          <p:cNvPr id="4" name="Slide Number Placeholder 3"/>
          <p:cNvSpPr>
            <a:spLocks noGrp="1"/>
          </p:cNvSpPr>
          <p:nvPr>
            <p:ph type="sldNum" sz="quarter" idx="5"/>
          </p:nvPr>
        </p:nvSpPr>
        <p:spPr/>
        <p:txBody>
          <a:bodyPr/>
          <a:lstStyle/>
          <a:p>
            <a:fld id="{04B3DB19-7608-4118-86C7-9E5A909B7FAD}" type="slidenum">
              <a:rPr lang="en-US" smtClean="0"/>
              <a:t>24</a:t>
            </a:fld>
            <a:endParaRPr lang="en-US"/>
          </a:p>
        </p:txBody>
      </p:sp>
    </p:spTree>
    <p:extLst>
      <p:ext uri="{BB962C8B-B14F-4D97-AF65-F5344CB8AC3E}">
        <p14:creationId xmlns:p14="http://schemas.microsoft.com/office/powerpoint/2010/main" val="291083662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4B3DB19-7608-4118-86C7-9E5A909B7FAD}" type="slidenum">
              <a:rPr lang="en-US" smtClean="0"/>
              <a:t>25</a:t>
            </a:fld>
            <a:endParaRPr lang="en-US"/>
          </a:p>
        </p:txBody>
      </p:sp>
    </p:spTree>
    <p:extLst>
      <p:ext uri="{BB962C8B-B14F-4D97-AF65-F5344CB8AC3E}">
        <p14:creationId xmlns:p14="http://schemas.microsoft.com/office/powerpoint/2010/main" val="361070264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focus of this experiment is to interact with line graphs as they are very common on smartwatches. </a:t>
            </a:r>
          </a:p>
        </p:txBody>
      </p:sp>
      <p:sp>
        <p:nvSpPr>
          <p:cNvPr id="4" name="Slide Number Placeholder 3"/>
          <p:cNvSpPr>
            <a:spLocks noGrp="1"/>
          </p:cNvSpPr>
          <p:nvPr>
            <p:ph type="sldNum" sz="quarter" idx="5"/>
          </p:nvPr>
        </p:nvSpPr>
        <p:spPr/>
        <p:txBody>
          <a:bodyPr/>
          <a:lstStyle/>
          <a:p>
            <a:fld id="{04B3DB19-7608-4118-86C7-9E5A909B7FAD}" type="slidenum">
              <a:rPr lang="en-US" smtClean="0"/>
              <a:t>28</a:t>
            </a:fld>
            <a:endParaRPr lang="en-US"/>
          </a:p>
        </p:txBody>
      </p:sp>
    </p:spTree>
    <p:extLst>
      <p:ext uri="{BB962C8B-B14F-4D97-AF65-F5344CB8AC3E}">
        <p14:creationId xmlns:p14="http://schemas.microsoft.com/office/powerpoint/2010/main" val="239442777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4B3DB19-7608-4118-86C7-9E5A909B7FAD}" type="slidenum">
              <a:rPr lang="en-US" smtClean="0"/>
              <a:t>29</a:t>
            </a:fld>
            <a:endParaRPr lang="en-US"/>
          </a:p>
        </p:txBody>
      </p:sp>
    </p:spTree>
    <p:extLst>
      <p:ext uri="{BB962C8B-B14F-4D97-AF65-F5344CB8AC3E}">
        <p14:creationId xmlns:p14="http://schemas.microsoft.com/office/powerpoint/2010/main" val="214442661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Touch section and a line appears</a:t>
            </a:r>
          </a:p>
        </p:txBody>
      </p:sp>
      <p:sp>
        <p:nvSpPr>
          <p:cNvPr id="4" name="Slide Number Placeholder 3"/>
          <p:cNvSpPr>
            <a:spLocks noGrp="1"/>
          </p:cNvSpPr>
          <p:nvPr>
            <p:ph type="sldNum" sz="quarter" idx="5"/>
          </p:nvPr>
        </p:nvSpPr>
        <p:spPr/>
        <p:txBody>
          <a:bodyPr/>
          <a:lstStyle/>
          <a:p>
            <a:fld id="{04B3DB19-7608-4118-86C7-9E5A909B7FAD}" type="slidenum">
              <a:rPr lang="en-US" smtClean="0"/>
              <a:t>33</a:t>
            </a:fld>
            <a:endParaRPr lang="en-US"/>
          </a:p>
        </p:txBody>
      </p:sp>
    </p:spTree>
    <p:extLst>
      <p:ext uri="{BB962C8B-B14F-4D97-AF65-F5344CB8AC3E}">
        <p14:creationId xmlns:p14="http://schemas.microsoft.com/office/powerpoint/2010/main" val="89748214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4B3DB19-7608-4118-86C7-9E5A909B7FAD}" type="slidenum">
              <a:rPr lang="en-US" smtClean="0"/>
              <a:t>40</a:t>
            </a:fld>
            <a:endParaRPr lang="en-US"/>
          </a:p>
        </p:txBody>
      </p:sp>
    </p:spTree>
    <p:extLst>
      <p:ext uri="{BB962C8B-B14F-4D97-AF65-F5344CB8AC3E}">
        <p14:creationId xmlns:p14="http://schemas.microsoft.com/office/powerpoint/2010/main" val="397145241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4B3DB19-7608-4118-86C7-9E5A909B7FAD}" type="slidenum">
              <a:rPr lang="en-US" smtClean="0"/>
              <a:t>42</a:t>
            </a:fld>
            <a:endParaRPr lang="en-US"/>
          </a:p>
        </p:txBody>
      </p:sp>
    </p:spTree>
    <p:extLst>
      <p:ext uri="{BB962C8B-B14F-4D97-AF65-F5344CB8AC3E}">
        <p14:creationId xmlns:p14="http://schemas.microsoft.com/office/powerpoint/2010/main" val="9392980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Like many other new technologies, smartwatches have their own challenges</a:t>
            </a:r>
          </a:p>
          <a:p>
            <a:r>
              <a:rPr lang="en-US" dirty="0"/>
              <a:t>Smartwatches have many features that make them unique compared to other wearable devices </a:t>
            </a:r>
          </a:p>
          <a:p>
            <a:r>
              <a:rPr lang="en-US" dirty="0"/>
              <a:t>So in my next few slides I will be talking about these features as well as some of my recent research topics </a:t>
            </a:r>
          </a:p>
        </p:txBody>
      </p:sp>
      <p:sp>
        <p:nvSpPr>
          <p:cNvPr id="4" name="Slide Number Placeholder 3"/>
          <p:cNvSpPr>
            <a:spLocks noGrp="1"/>
          </p:cNvSpPr>
          <p:nvPr>
            <p:ph type="sldNum" sz="quarter" idx="5"/>
          </p:nvPr>
        </p:nvSpPr>
        <p:spPr/>
        <p:txBody>
          <a:bodyPr/>
          <a:lstStyle/>
          <a:p>
            <a:fld id="{04B3DB19-7608-4118-86C7-9E5A909B7FAD}" type="slidenum">
              <a:rPr lang="en-US" smtClean="0"/>
              <a:t>3</a:t>
            </a:fld>
            <a:endParaRPr lang="en-US"/>
          </a:p>
        </p:txBody>
      </p:sp>
    </p:spTree>
    <p:extLst>
      <p:ext uri="{BB962C8B-B14F-4D97-AF65-F5344CB8AC3E}">
        <p14:creationId xmlns:p14="http://schemas.microsoft.com/office/powerpoint/2010/main" val="9331084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of all</a:t>
            </a:r>
          </a:p>
          <a:p>
            <a:r>
              <a:rPr lang="en-US" dirty="0"/>
              <a:t>Smartwatches are glanceable devices which means that the message should be conveyed to the user as soon as possible </a:t>
            </a:r>
          </a:p>
          <a:p>
            <a:r>
              <a:rPr lang="en-US" dirty="0"/>
              <a:t>So basically your smartwatch is not like a </a:t>
            </a:r>
            <a:r>
              <a:rPr lang="en-US" dirty="0" err="1"/>
              <a:t>divice</a:t>
            </a:r>
            <a:r>
              <a:rPr lang="en-US" dirty="0"/>
              <a:t> you want to </a:t>
            </a:r>
            <a:r>
              <a:rPr lang="en-US" dirty="0" err="1"/>
              <a:t>analyse</a:t>
            </a:r>
            <a:r>
              <a:rPr lang="en-US" dirty="0"/>
              <a:t> the data or you want to spend too much of your time to get in depth insight out of the collected data. </a:t>
            </a:r>
          </a:p>
          <a:p>
            <a:r>
              <a:rPr lang="en-US" dirty="0"/>
              <a:t>As HCI researchers we want to make sure we can deliver the message as quickly as possible with proper techniques </a:t>
            </a:r>
          </a:p>
        </p:txBody>
      </p:sp>
      <p:sp>
        <p:nvSpPr>
          <p:cNvPr id="4" name="Slide Number Placeholder 3"/>
          <p:cNvSpPr>
            <a:spLocks noGrp="1"/>
          </p:cNvSpPr>
          <p:nvPr>
            <p:ph type="sldNum" sz="quarter" idx="5"/>
          </p:nvPr>
        </p:nvSpPr>
        <p:spPr/>
        <p:txBody>
          <a:bodyPr/>
          <a:lstStyle/>
          <a:p>
            <a:fld id="{04B3DB19-7608-4118-86C7-9E5A909B7FAD}" type="slidenum">
              <a:rPr lang="en-US" smtClean="0"/>
              <a:t>4</a:t>
            </a:fld>
            <a:endParaRPr lang="en-US"/>
          </a:p>
        </p:txBody>
      </p:sp>
    </p:spTree>
    <p:extLst>
      <p:ext uri="{BB962C8B-B14F-4D97-AF65-F5344CB8AC3E}">
        <p14:creationId xmlns:p14="http://schemas.microsoft.com/office/powerpoint/2010/main" val="24183851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tons of visualization techniques. However, many of them are complex and not proper to be deployed on the smartwatch </a:t>
            </a:r>
          </a:p>
        </p:txBody>
      </p:sp>
      <p:sp>
        <p:nvSpPr>
          <p:cNvPr id="4" name="Slide Number Placeholder 3"/>
          <p:cNvSpPr>
            <a:spLocks noGrp="1"/>
          </p:cNvSpPr>
          <p:nvPr>
            <p:ph type="sldNum" sz="quarter" idx="5"/>
          </p:nvPr>
        </p:nvSpPr>
        <p:spPr/>
        <p:txBody>
          <a:bodyPr/>
          <a:lstStyle/>
          <a:p>
            <a:fld id="{04B3DB19-7608-4118-86C7-9E5A909B7FAD}" type="slidenum">
              <a:rPr lang="en-US" smtClean="0"/>
              <a:t>5</a:t>
            </a:fld>
            <a:endParaRPr lang="en-US"/>
          </a:p>
        </p:txBody>
      </p:sp>
    </p:spTree>
    <p:extLst>
      <p:ext uri="{BB962C8B-B14F-4D97-AF65-F5344CB8AC3E}">
        <p14:creationId xmlns:p14="http://schemas.microsoft.com/office/powerpoint/2010/main" val="17906155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4B3DB19-7608-4118-86C7-9E5A909B7FAD}" type="slidenum">
              <a:rPr lang="en-US" smtClean="0"/>
              <a:t>6</a:t>
            </a:fld>
            <a:endParaRPr lang="en-US"/>
          </a:p>
        </p:txBody>
      </p:sp>
    </p:spTree>
    <p:extLst>
      <p:ext uri="{BB962C8B-B14F-4D97-AF65-F5344CB8AC3E}">
        <p14:creationId xmlns:p14="http://schemas.microsoft.com/office/powerpoint/2010/main" val="27301972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4B3DB19-7608-4118-86C7-9E5A909B7FAD}" type="slidenum">
              <a:rPr lang="en-US" smtClean="0"/>
              <a:t>7</a:t>
            </a:fld>
            <a:endParaRPr lang="en-US"/>
          </a:p>
        </p:txBody>
      </p:sp>
    </p:spTree>
    <p:extLst>
      <p:ext uri="{BB962C8B-B14F-4D97-AF65-F5344CB8AC3E}">
        <p14:creationId xmlns:p14="http://schemas.microsoft.com/office/powerpoint/2010/main" val="22610412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Also in a paper, researchers investigated 3 of the most commonly used data visualization techniques on smartwatches with different density levels. These graphs are line chart, bar chart and radial bar graph </a:t>
            </a:r>
          </a:p>
          <a:p>
            <a:endParaRPr lang="en-US" dirty="0"/>
          </a:p>
        </p:txBody>
      </p:sp>
      <p:sp>
        <p:nvSpPr>
          <p:cNvPr id="4" name="Slide Number Placeholder 3"/>
          <p:cNvSpPr>
            <a:spLocks noGrp="1"/>
          </p:cNvSpPr>
          <p:nvPr>
            <p:ph type="sldNum" sz="quarter" idx="5"/>
          </p:nvPr>
        </p:nvSpPr>
        <p:spPr/>
        <p:txBody>
          <a:bodyPr/>
          <a:lstStyle/>
          <a:p>
            <a:fld id="{04B3DB19-7608-4118-86C7-9E5A909B7FAD}" type="slidenum">
              <a:rPr lang="en-US" smtClean="0"/>
              <a:t>8</a:t>
            </a:fld>
            <a:endParaRPr lang="en-US"/>
          </a:p>
        </p:txBody>
      </p:sp>
    </p:spTree>
    <p:extLst>
      <p:ext uri="{BB962C8B-B14F-4D97-AF65-F5344CB8AC3E}">
        <p14:creationId xmlns:p14="http://schemas.microsoft.com/office/powerpoint/2010/main" val="28830800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They found that radial bar chart is the worst one in terms of glanceability.  It takes time for people to understand this graph compared to two other types of graphs</a:t>
            </a:r>
          </a:p>
        </p:txBody>
      </p:sp>
      <p:sp>
        <p:nvSpPr>
          <p:cNvPr id="4" name="Slide Number Placeholder 3"/>
          <p:cNvSpPr>
            <a:spLocks noGrp="1"/>
          </p:cNvSpPr>
          <p:nvPr>
            <p:ph type="sldNum" sz="quarter" idx="5"/>
          </p:nvPr>
        </p:nvSpPr>
        <p:spPr/>
        <p:txBody>
          <a:bodyPr/>
          <a:lstStyle/>
          <a:p>
            <a:fld id="{04B3DB19-7608-4118-86C7-9E5A909B7FAD}" type="slidenum">
              <a:rPr lang="en-US" smtClean="0"/>
              <a:t>9</a:t>
            </a:fld>
            <a:endParaRPr lang="en-US"/>
          </a:p>
        </p:txBody>
      </p:sp>
    </p:spTree>
    <p:extLst>
      <p:ext uri="{BB962C8B-B14F-4D97-AF65-F5344CB8AC3E}">
        <p14:creationId xmlns:p14="http://schemas.microsoft.com/office/powerpoint/2010/main" val="2697083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603B4-0003-4A5A-AAEF-E543E3E146D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52CD2A8-2F0D-41D1-8A07-7FBD1EA4523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B298E49-20E9-49F6-80A0-F9EBD36B590E}"/>
              </a:ext>
            </a:extLst>
          </p:cNvPr>
          <p:cNvSpPr>
            <a:spLocks noGrp="1"/>
          </p:cNvSpPr>
          <p:nvPr>
            <p:ph type="dt" sz="half" idx="10"/>
          </p:nvPr>
        </p:nvSpPr>
        <p:spPr/>
        <p:txBody>
          <a:bodyPr/>
          <a:lstStyle/>
          <a:p>
            <a:fld id="{81B40513-2259-4529-8FCC-6F19C1A3215B}" type="datetimeFigureOut">
              <a:rPr lang="en-US" smtClean="0"/>
              <a:t>12/17/2019</a:t>
            </a:fld>
            <a:endParaRPr lang="en-US"/>
          </a:p>
        </p:txBody>
      </p:sp>
      <p:sp>
        <p:nvSpPr>
          <p:cNvPr id="5" name="Footer Placeholder 4">
            <a:extLst>
              <a:ext uri="{FF2B5EF4-FFF2-40B4-BE49-F238E27FC236}">
                <a16:creationId xmlns:a16="http://schemas.microsoft.com/office/drawing/2014/main" id="{62670B26-0A54-457A-A17F-3CB9DBDF26E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D259399-2589-404C-9D2C-73F9BBE916F8}"/>
              </a:ext>
            </a:extLst>
          </p:cNvPr>
          <p:cNvSpPr>
            <a:spLocks noGrp="1"/>
          </p:cNvSpPr>
          <p:nvPr>
            <p:ph type="sldNum" sz="quarter" idx="12"/>
          </p:nvPr>
        </p:nvSpPr>
        <p:spPr/>
        <p:txBody>
          <a:bodyPr/>
          <a:lstStyle/>
          <a:p>
            <a:fld id="{3CACAB15-DADD-4C92-9768-AB82D48FA78A}" type="slidenum">
              <a:rPr lang="en-US" smtClean="0"/>
              <a:t>‹#›</a:t>
            </a:fld>
            <a:endParaRPr lang="en-US"/>
          </a:p>
        </p:txBody>
      </p:sp>
    </p:spTree>
    <p:extLst>
      <p:ext uri="{BB962C8B-B14F-4D97-AF65-F5344CB8AC3E}">
        <p14:creationId xmlns:p14="http://schemas.microsoft.com/office/powerpoint/2010/main" val="39731575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47B779-AD53-40A0-822E-F1541B9E263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30D9DBF-4AC1-48A2-98D2-16FBFE97CDA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C6AAE6D-3762-426C-BF27-D6A152DF6025}"/>
              </a:ext>
            </a:extLst>
          </p:cNvPr>
          <p:cNvSpPr>
            <a:spLocks noGrp="1"/>
          </p:cNvSpPr>
          <p:nvPr>
            <p:ph type="dt" sz="half" idx="10"/>
          </p:nvPr>
        </p:nvSpPr>
        <p:spPr/>
        <p:txBody>
          <a:bodyPr/>
          <a:lstStyle/>
          <a:p>
            <a:fld id="{81B40513-2259-4529-8FCC-6F19C1A3215B}" type="datetimeFigureOut">
              <a:rPr lang="en-US" smtClean="0"/>
              <a:t>12/17/2019</a:t>
            </a:fld>
            <a:endParaRPr lang="en-US"/>
          </a:p>
        </p:txBody>
      </p:sp>
      <p:sp>
        <p:nvSpPr>
          <p:cNvPr id="5" name="Footer Placeholder 4">
            <a:extLst>
              <a:ext uri="{FF2B5EF4-FFF2-40B4-BE49-F238E27FC236}">
                <a16:creationId xmlns:a16="http://schemas.microsoft.com/office/drawing/2014/main" id="{48A3C4CF-92D9-42E5-8A94-A1D269C1A4C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DA49127-DACD-411A-95D8-1EB0B8D30EF4}"/>
              </a:ext>
            </a:extLst>
          </p:cNvPr>
          <p:cNvSpPr>
            <a:spLocks noGrp="1"/>
          </p:cNvSpPr>
          <p:nvPr>
            <p:ph type="sldNum" sz="quarter" idx="12"/>
          </p:nvPr>
        </p:nvSpPr>
        <p:spPr/>
        <p:txBody>
          <a:bodyPr/>
          <a:lstStyle/>
          <a:p>
            <a:fld id="{3CACAB15-DADD-4C92-9768-AB82D48FA78A}" type="slidenum">
              <a:rPr lang="en-US" smtClean="0"/>
              <a:t>‹#›</a:t>
            </a:fld>
            <a:endParaRPr lang="en-US"/>
          </a:p>
        </p:txBody>
      </p:sp>
    </p:spTree>
    <p:extLst>
      <p:ext uri="{BB962C8B-B14F-4D97-AF65-F5344CB8AC3E}">
        <p14:creationId xmlns:p14="http://schemas.microsoft.com/office/powerpoint/2010/main" val="40732950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ECBD86D-2B50-4F2A-8B61-294027587E2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A0A8326-F57B-4B63-B467-C7C55F11371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B841459-7388-46FD-B1E1-621E3EC675F5}"/>
              </a:ext>
            </a:extLst>
          </p:cNvPr>
          <p:cNvSpPr>
            <a:spLocks noGrp="1"/>
          </p:cNvSpPr>
          <p:nvPr>
            <p:ph type="dt" sz="half" idx="10"/>
          </p:nvPr>
        </p:nvSpPr>
        <p:spPr/>
        <p:txBody>
          <a:bodyPr/>
          <a:lstStyle/>
          <a:p>
            <a:fld id="{81B40513-2259-4529-8FCC-6F19C1A3215B}" type="datetimeFigureOut">
              <a:rPr lang="en-US" smtClean="0"/>
              <a:t>12/17/2019</a:t>
            </a:fld>
            <a:endParaRPr lang="en-US"/>
          </a:p>
        </p:txBody>
      </p:sp>
      <p:sp>
        <p:nvSpPr>
          <p:cNvPr id="5" name="Footer Placeholder 4">
            <a:extLst>
              <a:ext uri="{FF2B5EF4-FFF2-40B4-BE49-F238E27FC236}">
                <a16:creationId xmlns:a16="http://schemas.microsoft.com/office/drawing/2014/main" id="{FE2D5215-E296-4E29-8F51-60776546A87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F9F45BF-D2FA-4287-A670-2AD36A32721A}"/>
              </a:ext>
            </a:extLst>
          </p:cNvPr>
          <p:cNvSpPr>
            <a:spLocks noGrp="1"/>
          </p:cNvSpPr>
          <p:nvPr>
            <p:ph type="sldNum" sz="quarter" idx="12"/>
          </p:nvPr>
        </p:nvSpPr>
        <p:spPr/>
        <p:txBody>
          <a:bodyPr/>
          <a:lstStyle/>
          <a:p>
            <a:fld id="{3CACAB15-DADD-4C92-9768-AB82D48FA78A}" type="slidenum">
              <a:rPr lang="en-US" smtClean="0"/>
              <a:t>‹#›</a:t>
            </a:fld>
            <a:endParaRPr lang="en-US"/>
          </a:p>
        </p:txBody>
      </p:sp>
    </p:spTree>
    <p:extLst>
      <p:ext uri="{BB962C8B-B14F-4D97-AF65-F5344CB8AC3E}">
        <p14:creationId xmlns:p14="http://schemas.microsoft.com/office/powerpoint/2010/main" val="31692578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91E00F-30F8-4835-89DE-20BF36F44D3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4070ED3-E3CA-4C74-B3B6-6FB1B11F43B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54C42DE-10EA-4713-9B08-FF8A1614920E}"/>
              </a:ext>
            </a:extLst>
          </p:cNvPr>
          <p:cNvSpPr>
            <a:spLocks noGrp="1"/>
          </p:cNvSpPr>
          <p:nvPr>
            <p:ph type="dt" sz="half" idx="10"/>
          </p:nvPr>
        </p:nvSpPr>
        <p:spPr/>
        <p:txBody>
          <a:bodyPr/>
          <a:lstStyle/>
          <a:p>
            <a:fld id="{81B40513-2259-4529-8FCC-6F19C1A3215B}" type="datetimeFigureOut">
              <a:rPr lang="en-US" smtClean="0"/>
              <a:t>12/17/2019</a:t>
            </a:fld>
            <a:endParaRPr lang="en-US"/>
          </a:p>
        </p:txBody>
      </p:sp>
      <p:sp>
        <p:nvSpPr>
          <p:cNvPr id="5" name="Footer Placeholder 4">
            <a:extLst>
              <a:ext uri="{FF2B5EF4-FFF2-40B4-BE49-F238E27FC236}">
                <a16:creationId xmlns:a16="http://schemas.microsoft.com/office/drawing/2014/main" id="{6EE2CF82-919A-41AB-8D8D-EEB5A6B96F5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0650BA-EED5-45BE-92C0-BE512070BB7C}"/>
              </a:ext>
            </a:extLst>
          </p:cNvPr>
          <p:cNvSpPr>
            <a:spLocks noGrp="1"/>
          </p:cNvSpPr>
          <p:nvPr>
            <p:ph type="sldNum" sz="quarter" idx="12"/>
          </p:nvPr>
        </p:nvSpPr>
        <p:spPr/>
        <p:txBody>
          <a:bodyPr/>
          <a:lstStyle/>
          <a:p>
            <a:fld id="{3CACAB15-DADD-4C92-9768-AB82D48FA78A}" type="slidenum">
              <a:rPr lang="en-US" smtClean="0"/>
              <a:t>‹#›</a:t>
            </a:fld>
            <a:endParaRPr lang="en-US"/>
          </a:p>
        </p:txBody>
      </p:sp>
    </p:spTree>
    <p:extLst>
      <p:ext uri="{BB962C8B-B14F-4D97-AF65-F5344CB8AC3E}">
        <p14:creationId xmlns:p14="http://schemas.microsoft.com/office/powerpoint/2010/main" val="24724713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E47B98-A018-4616-B5EA-1E59CEBD084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226B1A0-ACE4-4F6F-B55A-71F54AA521A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2318113-A991-47DB-AA15-CACEE9768C69}"/>
              </a:ext>
            </a:extLst>
          </p:cNvPr>
          <p:cNvSpPr>
            <a:spLocks noGrp="1"/>
          </p:cNvSpPr>
          <p:nvPr>
            <p:ph type="dt" sz="half" idx="10"/>
          </p:nvPr>
        </p:nvSpPr>
        <p:spPr/>
        <p:txBody>
          <a:bodyPr/>
          <a:lstStyle/>
          <a:p>
            <a:fld id="{81B40513-2259-4529-8FCC-6F19C1A3215B}" type="datetimeFigureOut">
              <a:rPr lang="en-US" smtClean="0"/>
              <a:t>12/17/2019</a:t>
            </a:fld>
            <a:endParaRPr lang="en-US"/>
          </a:p>
        </p:txBody>
      </p:sp>
      <p:sp>
        <p:nvSpPr>
          <p:cNvPr id="5" name="Footer Placeholder 4">
            <a:extLst>
              <a:ext uri="{FF2B5EF4-FFF2-40B4-BE49-F238E27FC236}">
                <a16:creationId xmlns:a16="http://schemas.microsoft.com/office/drawing/2014/main" id="{2EA66B0E-1B13-44E9-A1A9-A72F8F15ACE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6E778F-8755-4C80-8902-3A339B7F9244}"/>
              </a:ext>
            </a:extLst>
          </p:cNvPr>
          <p:cNvSpPr>
            <a:spLocks noGrp="1"/>
          </p:cNvSpPr>
          <p:nvPr>
            <p:ph type="sldNum" sz="quarter" idx="12"/>
          </p:nvPr>
        </p:nvSpPr>
        <p:spPr/>
        <p:txBody>
          <a:bodyPr/>
          <a:lstStyle/>
          <a:p>
            <a:fld id="{3CACAB15-DADD-4C92-9768-AB82D48FA78A}" type="slidenum">
              <a:rPr lang="en-US" smtClean="0"/>
              <a:t>‹#›</a:t>
            </a:fld>
            <a:endParaRPr lang="en-US"/>
          </a:p>
        </p:txBody>
      </p:sp>
    </p:spTree>
    <p:extLst>
      <p:ext uri="{BB962C8B-B14F-4D97-AF65-F5344CB8AC3E}">
        <p14:creationId xmlns:p14="http://schemas.microsoft.com/office/powerpoint/2010/main" val="14773722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0CC8AA-0865-4BBA-9AD5-F9E02B2DFF3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B7B82CF-9478-462F-B33E-05838845359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19D4AB4-D097-4B2B-95C0-93949F3011F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7AB44FE-EBA8-4A0B-9DF2-BE9EA636565B}"/>
              </a:ext>
            </a:extLst>
          </p:cNvPr>
          <p:cNvSpPr>
            <a:spLocks noGrp="1"/>
          </p:cNvSpPr>
          <p:nvPr>
            <p:ph type="dt" sz="half" idx="10"/>
          </p:nvPr>
        </p:nvSpPr>
        <p:spPr/>
        <p:txBody>
          <a:bodyPr/>
          <a:lstStyle/>
          <a:p>
            <a:fld id="{81B40513-2259-4529-8FCC-6F19C1A3215B}" type="datetimeFigureOut">
              <a:rPr lang="en-US" smtClean="0"/>
              <a:t>12/17/2019</a:t>
            </a:fld>
            <a:endParaRPr lang="en-US"/>
          </a:p>
        </p:txBody>
      </p:sp>
      <p:sp>
        <p:nvSpPr>
          <p:cNvPr id="6" name="Footer Placeholder 5">
            <a:extLst>
              <a:ext uri="{FF2B5EF4-FFF2-40B4-BE49-F238E27FC236}">
                <a16:creationId xmlns:a16="http://schemas.microsoft.com/office/drawing/2014/main" id="{24E0805A-A97C-4825-BC53-29F24B17243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3BA5297-5189-4C94-A46B-B953B4B4C2BD}"/>
              </a:ext>
            </a:extLst>
          </p:cNvPr>
          <p:cNvSpPr>
            <a:spLocks noGrp="1"/>
          </p:cNvSpPr>
          <p:nvPr>
            <p:ph type="sldNum" sz="quarter" idx="12"/>
          </p:nvPr>
        </p:nvSpPr>
        <p:spPr/>
        <p:txBody>
          <a:bodyPr/>
          <a:lstStyle/>
          <a:p>
            <a:fld id="{3CACAB15-DADD-4C92-9768-AB82D48FA78A}" type="slidenum">
              <a:rPr lang="en-US" smtClean="0"/>
              <a:t>‹#›</a:t>
            </a:fld>
            <a:endParaRPr lang="en-US"/>
          </a:p>
        </p:txBody>
      </p:sp>
    </p:spTree>
    <p:extLst>
      <p:ext uri="{BB962C8B-B14F-4D97-AF65-F5344CB8AC3E}">
        <p14:creationId xmlns:p14="http://schemas.microsoft.com/office/powerpoint/2010/main" val="1110847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8AA1-B0F0-416E-A318-5F54A94B54D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27E08AA-CC70-47AB-9822-7E782E32C51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337FF4D-C28C-490A-B3C8-25A344EB017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E377C23-18FB-4632-B2D6-D6726BD1074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5C247EC-5E98-4BC7-8D6E-BDA0F4A6130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E4F6634-82C4-4804-81DE-416738728745}"/>
              </a:ext>
            </a:extLst>
          </p:cNvPr>
          <p:cNvSpPr>
            <a:spLocks noGrp="1"/>
          </p:cNvSpPr>
          <p:nvPr>
            <p:ph type="dt" sz="half" idx="10"/>
          </p:nvPr>
        </p:nvSpPr>
        <p:spPr/>
        <p:txBody>
          <a:bodyPr/>
          <a:lstStyle/>
          <a:p>
            <a:fld id="{81B40513-2259-4529-8FCC-6F19C1A3215B}" type="datetimeFigureOut">
              <a:rPr lang="en-US" smtClean="0"/>
              <a:t>12/17/2019</a:t>
            </a:fld>
            <a:endParaRPr lang="en-US"/>
          </a:p>
        </p:txBody>
      </p:sp>
      <p:sp>
        <p:nvSpPr>
          <p:cNvPr id="8" name="Footer Placeholder 7">
            <a:extLst>
              <a:ext uri="{FF2B5EF4-FFF2-40B4-BE49-F238E27FC236}">
                <a16:creationId xmlns:a16="http://schemas.microsoft.com/office/drawing/2014/main" id="{162D6AB7-C61A-455C-91A3-AE162A4585B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923C5BE-FA60-4B87-999C-7D480D01B53E}"/>
              </a:ext>
            </a:extLst>
          </p:cNvPr>
          <p:cNvSpPr>
            <a:spLocks noGrp="1"/>
          </p:cNvSpPr>
          <p:nvPr>
            <p:ph type="sldNum" sz="quarter" idx="12"/>
          </p:nvPr>
        </p:nvSpPr>
        <p:spPr/>
        <p:txBody>
          <a:bodyPr/>
          <a:lstStyle/>
          <a:p>
            <a:fld id="{3CACAB15-DADD-4C92-9768-AB82D48FA78A}" type="slidenum">
              <a:rPr lang="en-US" smtClean="0"/>
              <a:t>‹#›</a:t>
            </a:fld>
            <a:endParaRPr lang="en-US"/>
          </a:p>
        </p:txBody>
      </p:sp>
    </p:spTree>
    <p:extLst>
      <p:ext uri="{BB962C8B-B14F-4D97-AF65-F5344CB8AC3E}">
        <p14:creationId xmlns:p14="http://schemas.microsoft.com/office/powerpoint/2010/main" val="13425641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7A7435-98BE-487D-8831-1FB3479F8C1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D6DB3F9-F370-42AF-B52C-4EAA98081B2D}"/>
              </a:ext>
            </a:extLst>
          </p:cNvPr>
          <p:cNvSpPr>
            <a:spLocks noGrp="1"/>
          </p:cNvSpPr>
          <p:nvPr>
            <p:ph type="dt" sz="half" idx="10"/>
          </p:nvPr>
        </p:nvSpPr>
        <p:spPr/>
        <p:txBody>
          <a:bodyPr/>
          <a:lstStyle/>
          <a:p>
            <a:fld id="{81B40513-2259-4529-8FCC-6F19C1A3215B}" type="datetimeFigureOut">
              <a:rPr lang="en-US" smtClean="0"/>
              <a:t>12/17/2019</a:t>
            </a:fld>
            <a:endParaRPr lang="en-US"/>
          </a:p>
        </p:txBody>
      </p:sp>
      <p:sp>
        <p:nvSpPr>
          <p:cNvPr id="4" name="Footer Placeholder 3">
            <a:extLst>
              <a:ext uri="{FF2B5EF4-FFF2-40B4-BE49-F238E27FC236}">
                <a16:creationId xmlns:a16="http://schemas.microsoft.com/office/drawing/2014/main" id="{B5128D5D-5E8B-4A70-A224-8CD7516F377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296DFC4-E19C-4B87-A497-C19F2EA12865}"/>
              </a:ext>
            </a:extLst>
          </p:cNvPr>
          <p:cNvSpPr>
            <a:spLocks noGrp="1"/>
          </p:cNvSpPr>
          <p:nvPr>
            <p:ph type="sldNum" sz="quarter" idx="12"/>
          </p:nvPr>
        </p:nvSpPr>
        <p:spPr/>
        <p:txBody>
          <a:bodyPr/>
          <a:lstStyle/>
          <a:p>
            <a:fld id="{3CACAB15-DADD-4C92-9768-AB82D48FA78A}" type="slidenum">
              <a:rPr lang="en-US" smtClean="0"/>
              <a:t>‹#›</a:t>
            </a:fld>
            <a:endParaRPr lang="en-US"/>
          </a:p>
        </p:txBody>
      </p:sp>
    </p:spTree>
    <p:extLst>
      <p:ext uri="{BB962C8B-B14F-4D97-AF65-F5344CB8AC3E}">
        <p14:creationId xmlns:p14="http://schemas.microsoft.com/office/powerpoint/2010/main" val="15419202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A3DD665-6C58-4686-8E50-481870066CE4}"/>
              </a:ext>
            </a:extLst>
          </p:cNvPr>
          <p:cNvSpPr>
            <a:spLocks noGrp="1"/>
          </p:cNvSpPr>
          <p:nvPr>
            <p:ph type="dt" sz="half" idx="10"/>
          </p:nvPr>
        </p:nvSpPr>
        <p:spPr/>
        <p:txBody>
          <a:bodyPr/>
          <a:lstStyle/>
          <a:p>
            <a:fld id="{81B40513-2259-4529-8FCC-6F19C1A3215B}" type="datetimeFigureOut">
              <a:rPr lang="en-US" smtClean="0"/>
              <a:t>12/17/2019</a:t>
            </a:fld>
            <a:endParaRPr lang="en-US"/>
          </a:p>
        </p:txBody>
      </p:sp>
      <p:sp>
        <p:nvSpPr>
          <p:cNvPr id="3" name="Footer Placeholder 2">
            <a:extLst>
              <a:ext uri="{FF2B5EF4-FFF2-40B4-BE49-F238E27FC236}">
                <a16:creationId xmlns:a16="http://schemas.microsoft.com/office/drawing/2014/main" id="{97102304-E503-4009-9058-4D5DC417F1E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0B10B1C-A4C6-40A1-8822-F0AF0B733A6C}"/>
              </a:ext>
            </a:extLst>
          </p:cNvPr>
          <p:cNvSpPr>
            <a:spLocks noGrp="1"/>
          </p:cNvSpPr>
          <p:nvPr>
            <p:ph type="sldNum" sz="quarter" idx="12"/>
          </p:nvPr>
        </p:nvSpPr>
        <p:spPr/>
        <p:txBody>
          <a:bodyPr/>
          <a:lstStyle/>
          <a:p>
            <a:fld id="{3CACAB15-DADD-4C92-9768-AB82D48FA78A}" type="slidenum">
              <a:rPr lang="en-US" smtClean="0"/>
              <a:t>‹#›</a:t>
            </a:fld>
            <a:endParaRPr lang="en-US"/>
          </a:p>
        </p:txBody>
      </p:sp>
    </p:spTree>
    <p:extLst>
      <p:ext uri="{BB962C8B-B14F-4D97-AF65-F5344CB8AC3E}">
        <p14:creationId xmlns:p14="http://schemas.microsoft.com/office/powerpoint/2010/main" val="8931436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FF47B7-E0D3-4D95-9D70-6D9BA4D7A8D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0D2F8E2-5548-4297-8A03-4C59438154A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A0522E7-352F-4987-BC16-E3062535330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A2854DF-935A-42EB-81CB-749D9023104C}"/>
              </a:ext>
            </a:extLst>
          </p:cNvPr>
          <p:cNvSpPr>
            <a:spLocks noGrp="1"/>
          </p:cNvSpPr>
          <p:nvPr>
            <p:ph type="dt" sz="half" idx="10"/>
          </p:nvPr>
        </p:nvSpPr>
        <p:spPr/>
        <p:txBody>
          <a:bodyPr/>
          <a:lstStyle/>
          <a:p>
            <a:fld id="{81B40513-2259-4529-8FCC-6F19C1A3215B}" type="datetimeFigureOut">
              <a:rPr lang="en-US" smtClean="0"/>
              <a:t>12/17/2019</a:t>
            </a:fld>
            <a:endParaRPr lang="en-US"/>
          </a:p>
        </p:txBody>
      </p:sp>
      <p:sp>
        <p:nvSpPr>
          <p:cNvPr id="6" name="Footer Placeholder 5">
            <a:extLst>
              <a:ext uri="{FF2B5EF4-FFF2-40B4-BE49-F238E27FC236}">
                <a16:creationId xmlns:a16="http://schemas.microsoft.com/office/drawing/2014/main" id="{2AAAA006-BB15-4A32-8BDB-261A66D7947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52064FF-9B2F-4F5E-8A4C-184F55F1D510}"/>
              </a:ext>
            </a:extLst>
          </p:cNvPr>
          <p:cNvSpPr>
            <a:spLocks noGrp="1"/>
          </p:cNvSpPr>
          <p:nvPr>
            <p:ph type="sldNum" sz="quarter" idx="12"/>
          </p:nvPr>
        </p:nvSpPr>
        <p:spPr/>
        <p:txBody>
          <a:bodyPr/>
          <a:lstStyle/>
          <a:p>
            <a:fld id="{3CACAB15-DADD-4C92-9768-AB82D48FA78A}" type="slidenum">
              <a:rPr lang="en-US" smtClean="0"/>
              <a:t>‹#›</a:t>
            </a:fld>
            <a:endParaRPr lang="en-US"/>
          </a:p>
        </p:txBody>
      </p:sp>
    </p:spTree>
    <p:extLst>
      <p:ext uri="{BB962C8B-B14F-4D97-AF65-F5344CB8AC3E}">
        <p14:creationId xmlns:p14="http://schemas.microsoft.com/office/powerpoint/2010/main" val="3835195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9ACD84-6B64-442C-967F-A7C976D8BB7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66E2F6B-D961-4BF0-AA70-E5D74CB42F1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5B90509-BD5C-4491-9ACD-5FAECEE58E4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E16BBAE-E39E-4E92-9EEA-3BE95E408DD3}"/>
              </a:ext>
            </a:extLst>
          </p:cNvPr>
          <p:cNvSpPr>
            <a:spLocks noGrp="1"/>
          </p:cNvSpPr>
          <p:nvPr>
            <p:ph type="dt" sz="half" idx="10"/>
          </p:nvPr>
        </p:nvSpPr>
        <p:spPr/>
        <p:txBody>
          <a:bodyPr/>
          <a:lstStyle/>
          <a:p>
            <a:fld id="{81B40513-2259-4529-8FCC-6F19C1A3215B}" type="datetimeFigureOut">
              <a:rPr lang="en-US" smtClean="0"/>
              <a:t>12/17/2019</a:t>
            </a:fld>
            <a:endParaRPr lang="en-US"/>
          </a:p>
        </p:txBody>
      </p:sp>
      <p:sp>
        <p:nvSpPr>
          <p:cNvPr id="6" name="Footer Placeholder 5">
            <a:extLst>
              <a:ext uri="{FF2B5EF4-FFF2-40B4-BE49-F238E27FC236}">
                <a16:creationId xmlns:a16="http://schemas.microsoft.com/office/drawing/2014/main" id="{AB9D35DE-956A-4B5E-9257-936C6FCCC80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0A0F5E2-C49F-43F3-819D-A9290C705A8E}"/>
              </a:ext>
            </a:extLst>
          </p:cNvPr>
          <p:cNvSpPr>
            <a:spLocks noGrp="1"/>
          </p:cNvSpPr>
          <p:nvPr>
            <p:ph type="sldNum" sz="quarter" idx="12"/>
          </p:nvPr>
        </p:nvSpPr>
        <p:spPr/>
        <p:txBody>
          <a:bodyPr/>
          <a:lstStyle/>
          <a:p>
            <a:fld id="{3CACAB15-DADD-4C92-9768-AB82D48FA78A}" type="slidenum">
              <a:rPr lang="en-US" smtClean="0"/>
              <a:t>‹#›</a:t>
            </a:fld>
            <a:endParaRPr lang="en-US"/>
          </a:p>
        </p:txBody>
      </p:sp>
    </p:spTree>
    <p:extLst>
      <p:ext uri="{BB962C8B-B14F-4D97-AF65-F5344CB8AC3E}">
        <p14:creationId xmlns:p14="http://schemas.microsoft.com/office/powerpoint/2010/main" val="31613449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AE14FB0-91B3-4787-BFC5-A121CBC4648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F92EBC0-C2E1-4ABB-B47B-296CEC41846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545FDF3-324D-474E-B64C-CA4911153BA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1B40513-2259-4529-8FCC-6F19C1A3215B}" type="datetimeFigureOut">
              <a:rPr lang="en-US" smtClean="0"/>
              <a:t>12/17/2019</a:t>
            </a:fld>
            <a:endParaRPr lang="en-US"/>
          </a:p>
        </p:txBody>
      </p:sp>
      <p:sp>
        <p:nvSpPr>
          <p:cNvPr id="5" name="Footer Placeholder 4">
            <a:extLst>
              <a:ext uri="{FF2B5EF4-FFF2-40B4-BE49-F238E27FC236}">
                <a16:creationId xmlns:a16="http://schemas.microsoft.com/office/drawing/2014/main" id="{776A0220-2320-4768-8AEF-F8FE7775F95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6CB08A5-A419-42D1-B856-CF769C5C35A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CACAB15-DADD-4C92-9768-AB82D48FA78A}" type="slidenum">
              <a:rPr lang="en-US" smtClean="0"/>
              <a:t>‹#›</a:t>
            </a:fld>
            <a:endParaRPr lang="en-US"/>
          </a:p>
        </p:txBody>
      </p:sp>
    </p:spTree>
    <p:extLst>
      <p:ext uri="{BB962C8B-B14F-4D97-AF65-F5344CB8AC3E}">
        <p14:creationId xmlns:p14="http://schemas.microsoft.com/office/powerpoint/2010/main" val="38909170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6.jpe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10" Type="http://schemas.openxmlformats.org/officeDocument/2006/relationships/image" Target="../media/image18.jpeg"/><Relationship Id="rId4" Type="http://schemas.openxmlformats.org/officeDocument/2006/relationships/image" Target="../media/image12.png"/><Relationship Id="rId9" Type="http://schemas.openxmlformats.org/officeDocument/2006/relationships/image" Target="../media/image17.jpeg"/></Relationships>
</file>

<file path=ppt/slides/_rels/slide1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7.jpe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2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3.png"/></Relationships>
</file>

<file path=ppt/slides/_rels/slide2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3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50.png"/></Relationships>
</file>

<file path=ppt/slides/_rels/slide3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3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3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4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49.png"/><Relationship Id="rId4" Type="http://schemas.openxmlformats.org/officeDocument/2006/relationships/image" Target="../media/image54.png"/></Relationships>
</file>

<file path=ppt/slides/_rels/slide4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B86EF0-DA8B-495C-9E58-9E161AF52A7D}"/>
              </a:ext>
            </a:extLst>
          </p:cNvPr>
          <p:cNvSpPr>
            <a:spLocks noGrp="1"/>
          </p:cNvSpPr>
          <p:nvPr>
            <p:ph type="ctrTitle"/>
          </p:nvPr>
        </p:nvSpPr>
        <p:spPr/>
        <p:txBody>
          <a:bodyPr>
            <a:normAutofit fontScale="90000"/>
          </a:bodyPr>
          <a:lstStyle/>
          <a:p>
            <a:r>
              <a:rPr lang="en-US" dirty="0"/>
              <a:t>Data visualization and Interaction on Small Screen of Smartwatches</a:t>
            </a:r>
          </a:p>
        </p:txBody>
      </p:sp>
      <p:sp>
        <p:nvSpPr>
          <p:cNvPr id="3" name="Subtitle 2">
            <a:extLst>
              <a:ext uri="{FF2B5EF4-FFF2-40B4-BE49-F238E27FC236}">
                <a16:creationId xmlns:a16="http://schemas.microsoft.com/office/drawing/2014/main" id="{00FCEC6A-CA0C-473D-9909-E1A0FB03BAA7}"/>
              </a:ext>
            </a:extLst>
          </p:cNvPr>
          <p:cNvSpPr>
            <a:spLocks noGrp="1"/>
          </p:cNvSpPr>
          <p:nvPr>
            <p:ph type="subTitle" idx="1"/>
          </p:nvPr>
        </p:nvSpPr>
        <p:spPr/>
        <p:txBody>
          <a:bodyPr>
            <a:normAutofit lnSpcReduction="10000"/>
          </a:bodyPr>
          <a:lstStyle/>
          <a:p>
            <a:endParaRPr lang="en-US" dirty="0"/>
          </a:p>
          <a:p>
            <a:endParaRPr lang="en-US" dirty="0"/>
          </a:p>
          <a:p>
            <a:r>
              <a:rPr lang="en-US" dirty="0"/>
              <a:t>HCI lab meeting </a:t>
            </a:r>
          </a:p>
          <a:p>
            <a:r>
              <a:rPr lang="en-US" dirty="0"/>
              <a:t>Dec 2019</a:t>
            </a:r>
          </a:p>
        </p:txBody>
      </p:sp>
    </p:spTree>
    <p:extLst>
      <p:ext uri="{BB962C8B-B14F-4D97-AF65-F5344CB8AC3E}">
        <p14:creationId xmlns:p14="http://schemas.microsoft.com/office/powerpoint/2010/main" val="28274245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fence&#10;&#10;Description automatically generated">
            <a:extLst>
              <a:ext uri="{FF2B5EF4-FFF2-40B4-BE49-F238E27FC236}">
                <a16:creationId xmlns:a16="http://schemas.microsoft.com/office/drawing/2014/main" id="{15B23F07-0343-4D5B-8860-5872AE214A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1348445" y="1110368"/>
            <a:ext cx="1844992" cy="1860463"/>
          </a:xfrm>
          <a:prstGeom prst="rect">
            <a:avLst/>
          </a:prstGeom>
        </p:spPr>
      </p:pic>
      <p:pic>
        <p:nvPicPr>
          <p:cNvPr id="7" name="Picture 6" descr="A picture containing building, window&#10;&#10;Description automatically generated">
            <a:extLst>
              <a:ext uri="{FF2B5EF4-FFF2-40B4-BE49-F238E27FC236}">
                <a16:creationId xmlns:a16="http://schemas.microsoft.com/office/drawing/2014/main" id="{4253F0BD-79CE-440C-8490-1AAD207B55D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02741" y="1110368"/>
            <a:ext cx="1903011" cy="1860464"/>
          </a:xfrm>
          <a:prstGeom prst="rect">
            <a:avLst/>
          </a:prstGeom>
        </p:spPr>
      </p:pic>
      <p:pic>
        <p:nvPicPr>
          <p:cNvPr id="9" name="Picture 8">
            <a:extLst>
              <a:ext uri="{FF2B5EF4-FFF2-40B4-BE49-F238E27FC236}">
                <a16:creationId xmlns:a16="http://schemas.microsoft.com/office/drawing/2014/main" id="{EEC3F0FC-F16C-43E5-A94A-2B4B789D048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15056" y="1110366"/>
            <a:ext cx="1825654" cy="1860465"/>
          </a:xfrm>
          <a:prstGeom prst="rect">
            <a:avLst/>
          </a:prstGeom>
        </p:spPr>
      </p:pic>
      <p:pic>
        <p:nvPicPr>
          <p:cNvPr id="11" name="Picture 10" descr="A picture containing umbrella&#10;&#10;Description automatically generated">
            <a:extLst>
              <a:ext uri="{FF2B5EF4-FFF2-40B4-BE49-F238E27FC236}">
                <a16:creationId xmlns:a16="http://schemas.microsoft.com/office/drawing/2014/main" id="{B1FAEB3D-2AE4-4680-B6A9-FFE1D3148D0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50014" y="1110366"/>
            <a:ext cx="1825655" cy="1860466"/>
          </a:xfrm>
          <a:prstGeom prst="rect">
            <a:avLst/>
          </a:prstGeom>
        </p:spPr>
      </p:pic>
      <p:pic>
        <p:nvPicPr>
          <p:cNvPr id="13" name="Picture 12" descr="A picture containing curtain&#10;&#10;Description automatically generated">
            <a:extLst>
              <a:ext uri="{FF2B5EF4-FFF2-40B4-BE49-F238E27FC236}">
                <a16:creationId xmlns:a16="http://schemas.microsoft.com/office/drawing/2014/main" id="{87FEC21E-26A8-4319-88ED-3D960BF1CA9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5400000">
            <a:off x="9184972" y="1110366"/>
            <a:ext cx="1841127" cy="1860466"/>
          </a:xfrm>
          <a:prstGeom prst="rect">
            <a:avLst/>
          </a:prstGeom>
        </p:spPr>
      </p:pic>
      <p:pic>
        <p:nvPicPr>
          <p:cNvPr id="1028" name="Picture 4" descr="Image result for Standing smartwatch">
            <a:extLst>
              <a:ext uri="{FF2B5EF4-FFF2-40B4-BE49-F238E27FC236}">
                <a16:creationId xmlns:a16="http://schemas.microsoft.com/office/drawing/2014/main" id="{C34F1EFE-D10D-4643-A9D9-6ECC92DDE57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70941" y="3516476"/>
            <a:ext cx="2071578" cy="310736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Related image">
            <a:extLst>
              <a:ext uri="{FF2B5EF4-FFF2-40B4-BE49-F238E27FC236}">
                <a16:creationId xmlns:a16="http://schemas.microsoft.com/office/drawing/2014/main" id="{5205BC49-0F44-4225-979F-DFC52329E88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739178" y="3516475"/>
            <a:ext cx="2070139" cy="310736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walking smartwatch">
            <a:extLst>
              <a:ext uri="{FF2B5EF4-FFF2-40B4-BE49-F238E27FC236}">
                <a16:creationId xmlns:a16="http://schemas.microsoft.com/office/drawing/2014/main" id="{9A81A3BF-9D3E-4927-8E44-46F274536C71}"/>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17141" r="44419"/>
          <a:stretch/>
        </p:blipFill>
        <p:spPr bwMode="auto">
          <a:xfrm>
            <a:off x="5005059" y="3476847"/>
            <a:ext cx="2071578" cy="3599986"/>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039CFBC6-DF45-4903-AF0B-D3F16801FC79}"/>
              </a:ext>
            </a:extLst>
          </p:cNvPr>
          <p:cNvSpPr/>
          <p:nvPr/>
        </p:nvSpPr>
        <p:spPr>
          <a:xfrm>
            <a:off x="2666559" y="3112924"/>
            <a:ext cx="1280341" cy="36150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Standing</a:t>
            </a:r>
          </a:p>
        </p:txBody>
      </p:sp>
      <p:sp>
        <p:nvSpPr>
          <p:cNvPr id="19" name="Rectangle 18">
            <a:extLst>
              <a:ext uri="{FF2B5EF4-FFF2-40B4-BE49-F238E27FC236}">
                <a16:creationId xmlns:a16="http://schemas.microsoft.com/office/drawing/2014/main" id="{4CE6573A-2EDB-43B9-9348-20CC88A450B0}"/>
              </a:ext>
            </a:extLst>
          </p:cNvPr>
          <p:cNvSpPr/>
          <p:nvPr/>
        </p:nvSpPr>
        <p:spPr>
          <a:xfrm>
            <a:off x="5675985" y="3139504"/>
            <a:ext cx="1280341" cy="36150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Walking</a:t>
            </a:r>
          </a:p>
        </p:txBody>
      </p:sp>
      <p:sp>
        <p:nvSpPr>
          <p:cNvPr id="20" name="Rectangle 19">
            <a:extLst>
              <a:ext uri="{FF2B5EF4-FFF2-40B4-BE49-F238E27FC236}">
                <a16:creationId xmlns:a16="http://schemas.microsoft.com/office/drawing/2014/main" id="{83F4892B-13A1-4C00-BFFF-E145FF031677}"/>
              </a:ext>
            </a:extLst>
          </p:cNvPr>
          <p:cNvSpPr/>
          <p:nvPr/>
        </p:nvSpPr>
        <p:spPr>
          <a:xfrm>
            <a:off x="8165551" y="3112924"/>
            <a:ext cx="1280341" cy="36150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Running</a:t>
            </a:r>
          </a:p>
        </p:txBody>
      </p:sp>
      <p:sp>
        <p:nvSpPr>
          <p:cNvPr id="21" name="Title 1">
            <a:extLst>
              <a:ext uri="{FF2B5EF4-FFF2-40B4-BE49-F238E27FC236}">
                <a16:creationId xmlns:a16="http://schemas.microsoft.com/office/drawing/2014/main" id="{1DBA0F2A-BE42-4B27-AE5C-814F6446B0C8}"/>
              </a:ext>
            </a:extLst>
          </p:cNvPr>
          <p:cNvSpPr>
            <a:spLocks noGrp="1"/>
          </p:cNvSpPr>
          <p:nvPr>
            <p:ph type="title"/>
          </p:nvPr>
        </p:nvSpPr>
        <p:spPr>
          <a:xfrm>
            <a:off x="520169" y="0"/>
            <a:ext cx="10515600" cy="1325563"/>
          </a:xfrm>
        </p:spPr>
        <p:txBody>
          <a:bodyPr/>
          <a:lstStyle/>
          <a:p>
            <a:r>
              <a:rPr lang="en-US" dirty="0"/>
              <a:t>In-situ Visualization Project</a:t>
            </a:r>
          </a:p>
        </p:txBody>
      </p:sp>
    </p:spTree>
    <p:extLst>
      <p:ext uri="{BB962C8B-B14F-4D97-AF65-F5344CB8AC3E}">
        <p14:creationId xmlns:p14="http://schemas.microsoft.com/office/powerpoint/2010/main" val="7764026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walking gait">
            <a:extLst>
              <a:ext uri="{FF2B5EF4-FFF2-40B4-BE49-F238E27FC236}">
                <a16:creationId xmlns:a16="http://schemas.microsoft.com/office/drawing/2014/main" id="{8801ECCE-D529-441E-A339-AC2468111F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556503"/>
            <a:ext cx="12192000" cy="4530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94297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4C96497-14E1-4B0B-8157-30F745DAD2E1}"/>
              </a:ext>
            </a:extLst>
          </p:cNvPr>
          <p:cNvPicPr>
            <a:picLocks noChangeAspect="1"/>
          </p:cNvPicPr>
          <p:nvPr/>
        </p:nvPicPr>
        <p:blipFill>
          <a:blip r:embed="rId3"/>
          <a:stretch>
            <a:fillRect/>
          </a:stretch>
        </p:blipFill>
        <p:spPr>
          <a:xfrm>
            <a:off x="106306" y="933465"/>
            <a:ext cx="6985610" cy="2495535"/>
          </a:xfrm>
          <a:prstGeom prst="rect">
            <a:avLst/>
          </a:prstGeom>
        </p:spPr>
      </p:pic>
      <p:pic>
        <p:nvPicPr>
          <p:cNvPr id="5" name="Picture 4">
            <a:extLst>
              <a:ext uri="{FF2B5EF4-FFF2-40B4-BE49-F238E27FC236}">
                <a16:creationId xmlns:a16="http://schemas.microsoft.com/office/drawing/2014/main" id="{5A3DF49A-8A6C-427C-8EA6-7F9FE563E3F7}"/>
              </a:ext>
            </a:extLst>
          </p:cNvPr>
          <p:cNvPicPr>
            <a:picLocks noChangeAspect="1"/>
          </p:cNvPicPr>
          <p:nvPr/>
        </p:nvPicPr>
        <p:blipFill>
          <a:blip r:embed="rId4"/>
          <a:stretch>
            <a:fillRect/>
          </a:stretch>
        </p:blipFill>
        <p:spPr>
          <a:xfrm>
            <a:off x="7267466" y="933465"/>
            <a:ext cx="4482204" cy="2822639"/>
          </a:xfrm>
          <a:prstGeom prst="rect">
            <a:avLst/>
          </a:prstGeom>
        </p:spPr>
      </p:pic>
      <p:pic>
        <p:nvPicPr>
          <p:cNvPr id="6" name="Picture 5">
            <a:extLst>
              <a:ext uri="{FF2B5EF4-FFF2-40B4-BE49-F238E27FC236}">
                <a16:creationId xmlns:a16="http://schemas.microsoft.com/office/drawing/2014/main" id="{9B592218-990D-41C8-9287-305A707E90AE}"/>
              </a:ext>
            </a:extLst>
          </p:cNvPr>
          <p:cNvPicPr>
            <a:picLocks noChangeAspect="1"/>
          </p:cNvPicPr>
          <p:nvPr/>
        </p:nvPicPr>
        <p:blipFill>
          <a:blip r:embed="rId5"/>
          <a:stretch>
            <a:fillRect/>
          </a:stretch>
        </p:blipFill>
        <p:spPr>
          <a:xfrm>
            <a:off x="106307" y="3442133"/>
            <a:ext cx="6985610" cy="2482402"/>
          </a:xfrm>
          <a:prstGeom prst="rect">
            <a:avLst/>
          </a:prstGeom>
        </p:spPr>
      </p:pic>
      <p:pic>
        <p:nvPicPr>
          <p:cNvPr id="7" name="Picture 6">
            <a:extLst>
              <a:ext uri="{FF2B5EF4-FFF2-40B4-BE49-F238E27FC236}">
                <a16:creationId xmlns:a16="http://schemas.microsoft.com/office/drawing/2014/main" id="{6ED74727-37B2-41CD-A498-926C3EA9AC20}"/>
              </a:ext>
            </a:extLst>
          </p:cNvPr>
          <p:cNvPicPr>
            <a:picLocks noChangeAspect="1"/>
          </p:cNvPicPr>
          <p:nvPr/>
        </p:nvPicPr>
        <p:blipFill>
          <a:blip r:embed="rId6"/>
          <a:stretch>
            <a:fillRect/>
          </a:stretch>
        </p:blipFill>
        <p:spPr>
          <a:xfrm>
            <a:off x="106307" y="5913902"/>
            <a:ext cx="6985610" cy="946229"/>
          </a:xfrm>
          <a:prstGeom prst="rect">
            <a:avLst/>
          </a:prstGeom>
        </p:spPr>
      </p:pic>
      <p:pic>
        <p:nvPicPr>
          <p:cNvPr id="8" name="Picture 7">
            <a:extLst>
              <a:ext uri="{FF2B5EF4-FFF2-40B4-BE49-F238E27FC236}">
                <a16:creationId xmlns:a16="http://schemas.microsoft.com/office/drawing/2014/main" id="{AFA12376-ED1A-4595-B3AF-2AC29CABA7E3}"/>
              </a:ext>
            </a:extLst>
          </p:cNvPr>
          <p:cNvPicPr>
            <a:picLocks noChangeAspect="1"/>
          </p:cNvPicPr>
          <p:nvPr/>
        </p:nvPicPr>
        <p:blipFill>
          <a:blip r:embed="rId7"/>
          <a:stretch>
            <a:fillRect/>
          </a:stretch>
        </p:blipFill>
        <p:spPr>
          <a:xfrm>
            <a:off x="7267466" y="4035361"/>
            <a:ext cx="4822142" cy="2822639"/>
          </a:xfrm>
          <a:prstGeom prst="rect">
            <a:avLst/>
          </a:prstGeom>
        </p:spPr>
      </p:pic>
    </p:spTree>
    <p:extLst>
      <p:ext uri="{BB962C8B-B14F-4D97-AF65-F5344CB8AC3E}">
        <p14:creationId xmlns:p14="http://schemas.microsoft.com/office/powerpoint/2010/main" val="24201776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4C3BE52-2E67-4072-9892-D6CA0273CE56}"/>
              </a:ext>
            </a:extLst>
          </p:cNvPr>
          <p:cNvPicPr>
            <a:picLocks noChangeAspect="1"/>
          </p:cNvPicPr>
          <p:nvPr/>
        </p:nvPicPr>
        <p:blipFill>
          <a:blip r:embed="rId2"/>
          <a:stretch>
            <a:fillRect/>
          </a:stretch>
        </p:blipFill>
        <p:spPr>
          <a:xfrm>
            <a:off x="0" y="999682"/>
            <a:ext cx="4667250" cy="2278207"/>
          </a:xfrm>
          <a:prstGeom prst="rect">
            <a:avLst/>
          </a:prstGeom>
        </p:spPr>
      </p:pic>
      <p:pic>
        <p:nvPicPr>
          <p:cNvPr id="5" name="Picture 4">
            <a:extLst>
              <a:ext uri="{FF2B5EF4-FFF2-40B4-BE49-F238E27FC236}">
                <a16:creationId xmlns:a16="http://schemas.microsoft.com/office/drawing/2014/main" id="{3C2AC0FB-8F4E-4EFD-B2DD-18B97892EF46}"/>
              </a:ext>
            </a:extLst>
          </p:cNvPr>
          <p:cNvPicPr>
            <a:picLocks noChangeAspect="1"/>
          </p:cNvPicPr>
          <p:nvPr/>
        </p:nvPicPr>
        <p:blipFill>
          <a:blip r:embed="rId3"/>
          <a:stretch>
            <a:fillRect/>
          </a:stretch>
        </p:blipFill>
        <p:spPr>
          <a:xfrm>
            <a:off x="0" y="4146807"/>
            <a:ext cx="4667250" cy="2562225"/>
          </a:xfrm>
          <a:prstGeom prst="rect">
            <a:avLst/>
          </a:prstGeom>
        </p:spPr>
      </p:pic>
      <p:sp>
        <p:nvSpPr>
          <p:cNvPr id="6" name="Rectangle 5">
            <a:extLst>
              <a:ext uri="{FF2B5EF4-FFF2-40B4-BE49-F238E27FC236}">
                <a16:creationId xmlns:a16="http://schemas.microsoft.com/office/drawing/2014/main" id="{E420ECF9-05D7-4195-A4C9-B56DD417EDEC}"/>
              </a:ext>
            </a:extLst>
          </p:cNvPr>
          <p:cNvSpPr/>
          <p:nvPr/>
        </p:nvSpPr>
        <p:spPr>
          <a:xfrm>
            <a:off x="792741" y="3561907"/>
            <a:ext cx="3803766" cy="5849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walking Condition Across all Density Levels</a:t>
            </a:r>
          </a:p>
        </p:txBody>
      </p:sp>
      <p:pic>
        <p:nvPicPr>
          <p:cNvPr id="7" name="Picture 6">
            <a:extLst>
              <a:ext uri="{FF2B5EF4-FFF2-40B4-BE49-F238E27FC236}">
                <a16:creationId xmlns:a16="http://schemas.microsoft.com/office/drawing/2014/main" id="{4CBD2375-DF83-407F-A8FE-1EA0A0E48682}"/>
              </a:ext>
            </a:extLst>
          </p:cNvPr>
          <p:cNvPicPr>
            <a:picLocks noChangeAspect="1"/>
          </p:cNvPicPr>
          <p:nvPr/>
        </p:nvPicPr>
        <p:blipFill>
          <a:blip r:embed="rId4"/>
          <a:stretch>
            <a:fillRect/>
          </a:stretch>
        </p:blipFill>
        <p:spPr>
          <a:xfrm>
            <a:off x="792741" y="148968"/>
            <a:ext cx="3803766" cy="711045"/>
          </a:xfrm>
          <a:prstGeom prst="rect">
            <a:avLst/>
          </a:prstGeom>
        </p:spPr>
      </p:pic>
      <p:pic>
        <p:nvPicPr>
          <p:cNvPr id="10" name="Picture 9">
            <a:extLst>
              <a:ext uri="{FF2B5EF4-FFF2-40B4-BE49-F238E27FC236}">
                <a16:creationId xmlns:a16="http://schemas.microsoft.com/office/drawing/2014/main" id="{4604F5BD-0D65-4F1C-9700-A56976886FD8}"/>
              </a:ext>
            </a:extLst>
          </p:cNvPr>
          <p:cNvPicPr>
            <a:picLocks noChangeAspect="1"/>
          </p:cNvPicPr>
          <p:nvPr/>
        </p:nvPicPr>
        <p:blipFill>
          <a:blip r:embed="rId5"/>
          <a:stretch>
            <a:fillRect/>
          </a:stretch>
        </p:blipFill>
        <p:spPr>
          <a:xfrm>
            <a:off x="5378615" y="914400"/>
            <a:ext cx="4714875" cy="2514600"/>
          </a:xfrm>
          <a:prstGeom prst="rect">
            <a:avLst/>
          </a:prstGeom>
        </p:spPr>
      </p:pic>
      <p:sp>
        <p:nvSpPr>
          <p:cNvPr id="12" name="Rectangle 11">
            <a:extLst>
              <a:ext uri="{FF2B5EF4-FFF2-40B4-BE49-F238E27FC236}">
                <a16:creationId xmlns:a16="http://schemas.microsoft.com/office/drawing/2014/main" id="{EB2B7610-2941-4010-BF52-3C4BEB516378}"/>
              </a:ext>
            </a:extLst>
          </p:cNvPr>
          <p:cNvSpPr/>
          <p:nvPr/>
        </p:nvSpPr>
        <p:spPr>
          <a:xfrm>
            <a:off x="6096000" y="148968"/>
            <a:ext cx="3919870" cy="71104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running Condition Across all Density Levels</a:t>
            </a:r>
          </a:p>
        </p:txBody>
      </p:sp>
    </p:spTree>
    <p:extLst>
      <p:ext uri="{BB962C8B-B14F-4D97-AF65-F5344CB8AC3E}">
        <p14:creationId xmlns:p14="http://schemas.microsoft.com/office/powerpoint/2010/main" val="40926675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Image result for heart rate data">
            <a:extLst>
              <a:ext uri="{FF2B5EF4-FFF2-40B4-BE49-F238E27FC236}">
                <a16:creationId xmlns:a16="http://schemas.microsoft.com/office/drawing/2014/main" id="{5B5CEC50-F2C4-4642-8F6A-3BAA1A43FA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72065" y="1020726"/>
            <a:ext cx="6949896" cy="256096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Image result for apple watch">
            <a:extLst>
              <a:ext uri="{FF2B5EF4-FFF2-40B4-BE49-F238E27FC236}">
                <a16:creationId xmlns:a16="http://schemas.microsoft.com/office/drawing/2014/main" id="{341C1DFD-E99F-442D-A9AF-D3AF6517095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26701" y="3494357"/>
            <a:ext cx="2938597" cy="326510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Image result for heart rate data">
            <a:extLst>
              <a:ext uri="{FF2B5EF4-FFF2-40B4-BE49-F238E27FC236}">
                <a16:creationId xmlns:a16="http://schemas.microsoft.com/office/drawing/2014/main" id="{2983B8F2-5430-4431-986D-F5D29E22BF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53687" y="4250740"/>
            <a:ext cx="1386652" cy="1752342"/>
          </a:xfrm>
          <a:prstGeom prst="rect">
            <a:avLst/>
          </a:prstGeom>
          <a:noFill/>
          <a:extLst>
            <a:ext uri="{909E8E84-426E-40DD-AFC4-6F175D3DCCD1}">
              <a14:hiddenFill xmlns:a14="http://schemas.microsoft.com/office/drawing/2010/main">
                <a:solidFill>
                  <a:srgbClr val="FFFFFF"/>
                </a:solidFill>
              </a14:hiddenFill>
            </a:ext>
          </a:extLst>
        </p:spPr>
      </p:pic>
      <p:sp>
        <p:nvSpPr>
          <p:cNvPr id="7" name="Title 1">
            <a:extLst>
              <a:ext uri="{FF2B5EF4-FFF2-40B4-BE49-F238E27FC236}">
                <a16:creationId xmlns:a16="http://schemas.microsoft.com/office/drawing/2014/main" id="{FD3DDC58-B1FC-4613-B875-21AF6FA433DF}"/>
              </a:ext>
            </a:extLst>
          </p:cNvPr>
          <p:cNvSpPr>
            <a:spLocks noGrp="1"/>
          </p:cNvSpPr>
          <p:nvPr>
            <p:ph type="title"/>
          </p:nvPr>
        </p:nvSpPr>
        <p:spPr>
          <a:xfrm>
            <a:off x="520169" y="0"/>
            <a:ext cx="10515600" cy="1325563"/>
          </a:xfrm>
        </p:spPr>
        <p:txBody>
          <a:bodyPr/>
          <a:lstStyle/>
          <a:p>
            <a:r>
              <a:rPr lang="en-US" dirty="0"/>
              <a:t>SF-LG Project</a:t>
            </a:r>
          </a:p>
        </p:txBody>
      </p:sp>
    </p:spTree>
    <p:extLst>
      <p:ext uri="{BB962C8B-B14F-4D97-AF65-F5344CB8AC3E}">
        <p14:creationId xmlns:p14="http://schemas.microsoft.com/office/powerpoint/2010/main" val="30010612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4180DAB-B5AE-4A1F-B959-02073A468A1A}"/>
              </a:ext>
            </a:extLst>
          </p:cNvPr>
          <p:cNvPicPr>
            <a:picLocks noChangeAspect="1"/>
          </p:cNvPicPr>
          <p:nvPr/>
        </p:nvPicPr>
        <p:blipFill>
          <a:blip r:embed="rId3"/>
          <a:stretch>
            <a:fillRect/>
          </a:stretch>
        </p:blipFill>
        <p:spPr>
          <a:xfrm>
            <a:off x="1712459" y="97971"/>
            <a:ext cx="8277225" cy="3429000"/>
          </a:xfrm>
          <a:prstGeom prst="rect">
            <a:avLst/>
          </a:prstGeom>
        </p:spPr>
      </p:pic>
      <p:sp>
        <p:nvSpPr>
          <p:cNvPr id="6" name="Rectangle 5">
            <a:extLst>
              <a:ext uri="{FF2B5EF4-FFF2-40B4-BE49-F238E27FC236}">
                <a16:creationId xmlns:a16="http://schemas.microsoft.com/office/drawing/2014/main" id="{7D8016F9-7758-41B3-B5BC-CDCB5BC1E954}"/>
              </a:ext>
            </a:extLst>
          </p:cNvPr>
          <p:cNvSpPr/>
          <p:nvPr/>
        </p:nvSpPr>
        <p:spPr>
          <a:xfrm>
            <a:off x="8343901" y="1510392"/>
            <a:ext cx="906235" cy="98787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CD744984-235B-467C-9874-15191A3A6869}"/>
              </a:ext>
            </a:extLst>
          </p:cNvPr>
          <p:cNvSpPr/>
          <p:nvPr/>
        </p:nvSpPr>
        <p:spPr>
          <a:xfrm>
            <a:off x="9453223" y="1426028"/>
            <a:ext cx="303099" cy="98787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BD918656-C91E-4ABF-BBC5-FFEF9B3FC65E}"/>
              </a:ext>
            </a:extLst>
          </p:cNvPr>
          <p:cNvSpPr/>
          <p:nvPr/>
        </p:nvSpPr>
        <p:spPr>
          <a:xfrm>
            <a:off x="2123632" y="3878467"/>
            <a:ext cx="2479599" cy="36150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800" b="1" dirty="0"/>
              <a:t>N-Simplified</a:t>
            </a:r>
          </a:p>
        </p:txBody>
      </p:sp>
      <p:sp>
        <p:nvSpPr>
          <p:cNvPr id="9" name="Rectangle 8">
            <a:extLst>
              <a:ext uri="{FF2B5EF4-FFF2-40B4-BE49-F238E27FC236}">
                <a16:creationId xmlns:a16="http://schemas.microsoft.com/office/drawing/2014/main" id="{7A2D28B3-FB23-4FE7-B3A9-1CAB94A2F9C8}"/>
              </a:ext>
            </a:extLst>
          </p:cNvPr>
          <p:cNvSpPr/>
          <p:nvPr/>
        </p:nvSpPr>
        <p:spPr>
          <a:xfrm>
            <a:off x="4955437" y="3878466"/>
            <a:ext cx="2479599" cy="36150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800" b="1" dirty="0"/>
              <a:t>PIP</a:t>
            </a:r>
          </a:p>
        </p:txBody>
      </p:sp>
      <p:sp>
        <p:nvSpPr>
          <p:cNvPr id="10" name="Rectangle 9">
            <a:extLst>
              <a:ext uri="{FF2B5EF4-FFF2-40B4-BE49-F238E27FC236}">
                <a16:creationId xmlns:a16="http://schemas.microsoft.com/office/drawing/2014/main" id="{9497A7B2-BBA8-4335-8A7B-86DE7A31960C}"/>
              </a:ext>
            </a:extLst>
          </p:cNvPr>
          <p:cNvSpPr/>
          <p:nvPr/>
        </p:nvSpPr>
        <p:spPr>
          <a:xfrm>
            <a:off x="7588771" y="3860567"/>
            <a:ext cx="2479599" cy="36150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800" b="1" dirty="0"/>
              <a:t>SF-LG</a:t>
            </a:r>
          </a:p>
        </p:txBody>
      </p:sp>
    </p:spTree>
    <p:extLst>
      <p:ext uri="{BB962C8B-B14F-4D97-AF65-F5344CB8AC3E}">
        <p14:creationId xmlns:p14="http://schemas.microsoft.com/office/powerpoint/2010/main" val="17468946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C20059D-DA19-4666-A6F9-9633BB6A19EC}"/>
              </a:ext>
            </a:extLst>
          </p:cNvPr>
          <p:cNvPicPr>
            <a:picLocks noChangeAspect="1"/>
          </p:cNvPicPr>
          <p:nvPr/>
        </p:nvPicPr>
        <p:blipFill>
          <a:blip r:embed="rId3"/>
          <a:stretch>
            <a:fillRect/>
          </a:stretch>
        </p:blipFill>
        <p:spPr>
          <a:xfrm>
            <a:off x="2498651" y="539521"/>
            <a:ext cx="6996317" cy="2889479"/>
          </a:xfrm>
          <a:prstGeom prst="rect">
            <a:avLst/>
          </a:prstGeom>
        </p:spPr>
      </p:pic>
      <p:pic>
        <p:nvPicPr>
          <p:cNvPr id="5" name="Picture 4">
            <a:extLst>
              <a:ext uri="{FF2B5EF4-FFF2-40B4-BE49-F238E27FC236}">
                <a16:creationId xmlns:a16="http://schemas.microsoft.com/office/drawing/2014/main" id="{AE796825-BA3D-49C0-AD3F-A3EA46ECFF80}"/>
              </a:ext>
            </a:extLst>
          </p:cNvPr>
          <p:cNvPicPr>
            <a:picLocks noChangeAspect="1"/>
          </p:cNvPicPr>
          <p:nvPr/>
        </p:nvPicPr>
        <p:blipFill>
          <a:blip r:embed="rId4"/>
          <a:stretch>
            <a:fillRect/>
          </a:stretch>
        </p:blipFill>
        <p:spPr>
          <a:xfrm>
            <a:off x="2827715" y="4306187"/>
            <a:ext cx="6878150" cy="1918946"/>
          </a:xfrm>
          <a:prstGeom prst="rect">
            <a:avLst/>
          </a:prstGeom>
        </p:spPr>
      </p:pic>
    </p:spTree>
    <p:extLst>
      <p:ext uri="{BB962C8B-B14F-4D97-AF65-F5344CB8AC3E}">
        <p14:creationId xmlns:p14="http://schemas.microsoft.com/office/powerpoint/2010/main" val="19597122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D9EE49B-1C28-42A5-BFD2-49D33E1C5A7B}"/>
              </a:ext>
            </a:extLst>
          </p:cNvPr>
          <p:cNvPicPr>
            <a:picLocks noChangeAspect="1"/>
          </p:cNvPicPr>
          <p:nvPr/>
        </p:nvPicPr>
        <p:blipFill rotWithShape="1">
          <a:blip r:embed="rId3"/>
          <a:srcRect t="50000"/>
          <a:stretch/>
        </p:blipFill>
        <p:spPr>
          <a:xfrm>
            <a:off x="1371600" y="2004237"/>
            <a:ext cx="9448800" cy="2466975"/>
          </a:xfrm>
          <a:prstGeom prst="rect">
            <a:avLst/>
          </a:prstGeom>
        </p:spPr>
      </p:pic>
    </p:spTree>
    <p:extLst>
      <p:ext uri="{BB962C8B-B14F-4D97-AF65-F5344CB8AC3E}">
        <p14:creationId xmlns:p14="http://schemas.microsoft.com/office/powerpoint/2010/main" val="10341766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9AEE-8525-44EC-B397-5F5BEADE0A3F}"/>
              </a:ext>
            </a:extLst>
          </p:cNvPr>
          <p:cNvSpPr>
            <a:spLocks noGrp="1"/>
          </p:cNvSpPr>
          <p:nvPr>
            <p:ph type="title"/>
          </p:nvPr>
        </p:nvSpPr>
        <p:spPr/>
        <p:txBody>
          <a:bodyPr/>
          <a:lstStyle/>
          <a:p>
            <a:r>
              <a:rPr lang="en-US" dirty="0"/>
              <a:t>Small Form Factor</a:t>
            </a:r>
          </a:p>
        </p:txBody>
      </p:sp>
      <p:pic>
        <p:nvPicPr>
          <p:cNvPr id="4" name="Picture 3">
            <a:extLst>
              <a:ext uri="{FF2B5EF4-FFF2-40B4-BE49-F238E27FC236}">
                <a16:creationId xmlns:a16="http://schemas.microsoft.com/office/drawing/2014/main" id="{2B113FE4-4CD6-40A6-9B32-3BDDCBEAC6E5}"/>
              </a:ext>
            </a:extLst>
          </p:cNvPr>
          <p:cNvPicPr>
            <a:picLocks noChangeAspect="1"/>
          </p:cNvPicPr>
          <p:nvPr/>
        </p:nvPicPr>
        <p:blipFill>
          <a:blip r:embed="rId3"/>
          <a:stretch>
            <a:fillRect/>
          </a:stretch>
        </p:blipFill>
        <p:spPr>
          <a:xfrm>
            <a:off x="2447477" y="2141583"/>
            <a:ext cx="7620000" cy="4286250"/>
          </a:xfrm>
          <a:prstGeom prst="rect">
            <a:avLst/>
          </a:prstGeom>
        </p:spPr>
      </p:pic>
      <p:sp>
        <p:nvSpPr>
          <p:cNvPr id="5" name="Oval 4">
            <a:extLst>
              <a:ext uri="{FF2B5EF4-FFF2-40B4-BE49-F238E27FC236}">
                <a16:creationId xmlns:a16="http://schemas.microsoft.com/office/drawing/2014/main" id="{D1FE8256-484D-4448-9C07-06646D837A45}"/>
              </a:ext>
            </a:extLst>
          </p:cNvPr>
          <p:cNvSpPr/>
          <p:nvPr/>
        </p:nvSpPr>
        <p:spPr>
          <a:xfrm>
            <a:off x="5183746" y="3290107"/>
            <a:ext cx="2175796" cy="208078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b="1" dirty="0"/>
              <a:t>Smartwatches</a:t>
            </a:r>
          </a:p>
        </p:txBody>
      </p:sp>
    </p:spTree>
    <p:extLst>
      <p:ext uri="{BB962C8B-B14F-4D97-AF65-F5344CB8AC3E}">
        <p14:creationId xmlns:p14="http://schemas.microsoft.com/office/powerpoint/2010/main" val="39681449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E0C02A-F4BF-4613-B9C0-355744099A20}"/>
              </a:ext>
            </a:extLst>
          </p:cNvPr>
          <p:cNvSpPr>
            <a:spLocks noGrp="1"/>
          </p:cNvSpPr>
          <p:nvPr>
            <p:ph type="title"/>
          </p:nvPr>
        </p:nvSpPr>
        <p:spPr/>
        <p:txBody>
          <a:bodyPr/>
          <a:lstStyle/>
          <a:p>
            <a:r>
              <a:rPr lang="en-US" dirty="0"/>
              <a:t>Fat Finger Effect</a:t>
            </a:r>
          </a:p>
        </p:txBody>
      </p:sp>
      <p:pic>
        <p:nvPicPr>
          <p:cNvPr id="4098" name="Picture 2" descr="Image result for fat finger effect">
            <a:extLst>
              <a:ext uri="{FF2B5EF4-FFF2-40B4-BE49-F238E27FC236}">
                <a16:creationId xmlns:a16="http://schemas.microsoft.com/office/drawing/2014/main" id="{9A33854B-D1B6-451B-896E-2FD7632B6E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92212" y="2472320"/>
            <a:ext cx="4534591" cy="4223203"/>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Image result for smartwatch interaction\">
            <a:extLst>
              <a:ext uri="{FF2B5EF4-FFF2-40B4-BE49-F238E27FC236}">
                <a16:creationId xmlns:a16="http://schemas.microsoft.com/office/drawing/2014/main" id="{951E3168-1181-4B07-968E-5C259F8D150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052" y="2472320"/>
            <a:ext cx="7337231" cy="4223202"/>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27A63732-C719-4755-86F3-151C78B6E965}"/>
              </a:ext>
            </a:extLst>
          </p:cNvPr>
          <p:cNvSpPr/>
          <p:nvPr/>
        </p:nvSpPr>
        <p:spPr>
          <a:xfrm>
            <a:off x="7492212" y="1790163"/>
            <a:ext cx="4534591" cy="6290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Fat Finger Effect</a:t>
            </a:r>
          </a:p>
        </p:txBody>
      </p:sp>
    </p:spTree>
    <p:extLst>
      <p:ext uri="{BB962C8B-B14F-4D97-AF65-F5344CB8AC3E}">
        <p14:creationId xmlns:p14="http://schemas.microsoft.com/office/powerpoint/2010/main" val="40597525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474C43E-C376-422A-9013-0D789F809BFE}"/>
              </a:ext>
            </a:extLst>
          </p:cNvPr>
          <p:cNvPicPr>
            <a:picLocks noChangeAspect="1"/>
          </p:cNvPicPr>
          <p:nvPr/>
        </p:nvPicPr>
        <p:blipFill>
          <a:blip r:embed="rId3"/>
          <a:stretch>
            <a:fillRect/>
          </a:stretch>
        </p:blipFill>
        <p:spPr>
          <a:xfrm>
            <a:off x="2592841" y="577345"/>
            <a:ext cx="7588024" cy="5703310"/>
          </a:xfrm>
          <a:prstGeom prst="rect">
            <a:avLst/>
          </a:prstGeom>
        </p:spPr>
      </p:pic>
      <p:sp>
        <p:nvSpPr>
          <p:cNvPr id="5" name="Rectangle 4">
            <a:extLst>
              <a:ext uri="{FF2B5EF4-FFF2-40B4-BE49-F238E27FC236}">
                <a16:creationId xmlns:a16="http://schemas.microsoft.com/office/drawing/2014/main" id="{C2B92598-A6A8-42A4-9100-B8FF8DAEF437}"/>
              </a:ext>
            </a:extLst>
          </p:cNvPr>
          <p:cNvSpPr/>
          <p:nvPr/>
        </p:nvSpPr>
        <p:spPr>
          <a:xfrm>
            <a:off x="5151662" y="2873829"/>
            <a:ext cx="1240972" cy="130628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7847251D-5508-47DC-8779-DEE7E34B89EC}"/>
              </a:ext>
            </a:extLst>
          </p:cNvPr>
          <p:cNvSpPr/>
          <p:nvPr/>
        </p:nvSpPr>
        <p:spPr>
          <a:xfrm>
            <a:off x="5377540" y="2873829"/>
            <a:ext cx="1240972" cy="40277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F88A0314-C77C-4545-A3EE-0C2F2372617F}"/>
              </a:ext>
            </a:extLst>
          </p:cNvPr>
          <p:cNvSpPr/>
          <p:nvPr/>
        </p:nvSpPr>
        <p:spPr>
          <a:xfrm>
            <a:off x="2756804" y="1567544"/>
            <a:ext cx="2835732" cy="130628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016578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3F91F72-6E8E-4F40-8D97-5A51F3C0309F}"/>
              </a:ext>
            </a:extLst>
          </p:cNvPr>
          <p:cNvSpPr/>
          <p:nvPr/>
        </p:nvSpPr>
        <p:spPr>
          <a:xfrm>
            <a:off x="3227613" y="6046774"/>
            <a:ext cx="8904514" cy="738664"/>
          </a:xfrm>
          <a:prstGeom prst="rect">
            <a:avLst/>
          </a:prstGeom>
        </p:spPr>
        <p:txBody>
          <a:bodyPr wrap="square">
            <a:spAutoFit/>
          </a:bodyPr>
          <a:lstStyle/>
          <a:p>
            <a:r>
              <a:rPr lang="en-US" sz="1400" dirty="0">
                <a:solidFill>
                  <a:srgbClr val="222222"/>
                </a:solidFill>
                <a:latin typeface="Arial" panose="020B0604020202020204" pitchFamily="34" charset="0"/>
              </a:rPr>
              <a:t>Han J, </a:t>
            </a:r>
            <a:r>
              <a:rPr lang="en-US" sz="1400" dirty="0" err="1">
                <a:solidFill>
                  <a:srgbClr val="222222"/>
                </a:solidFill>
                <a:latin typeface="Arial" panose="020B0604020202020204" pitchFamily="34" charset="0"/>
              </a:rPr>
              <a:t>Ahn</a:t>
            </a:r>
            <a:r>
              <a:rPr lang="en-US" sz="1400" dirty="0">
                <a:solidFill>
                  <a:srgbClr val="222222"/>
                </a:solidFill>
                <a:latin typeface="Arial" panose="020B0604020202020204" pitchFamily="34" charset="0"/>
              </a:rPr>
              <a:t> S, Park K, Lee G. </a:t>
            </a:r>
            <a:r>
              <a:rPr lang="en-US" sz="1400" b="1" dirty="0">
                <a:solidFill>
                  <a:srgbClr val="222222"/>
                </a:solidFill>
                <a:latin typeface="Arial" panose="020B0604020202020204" pitchFamily="34" charset="0"/>
              </a:rPr>
              <a:t>Designing Touch Gestures Using the Space around the Smartwatch as Continuous Input Space</a:t>
            </a:r>
            <a:r>
              <a:rPr lang="en-US" sz="1400" dirty="0">
                <a:solidFill>
                  <a:srgbClr val="222222"/>
                </a:solidFill>
                <a:latin typeface="Arial" panose="020B0604020202020204" pitchFamily="34" charset="0"/>
              </a:rPr>
              <a:t>. </a:t>
            </a:r>
            <a:r>
              <a:rPr lang="en-US" sz="1400" dirty="0" err="1">
                <a:solidFill>
                  <a:srgbClr val="222222"/>
                </a:solidFill>
                <a:latin typeface="Arial" panose="020B0604020202020204" pitchFamily="34" charset="0"/>
              </a:rPr>
              <a:t>InProceedings</a:t>
            </a:r>
            <a:r>
              <a:rPr lang="en-US" sz="1400" dirty="0">
                <a:solidFill>
                  <a:srgbClr val="222222"/>
                </a:solidFill>
                <a:latin typeface="Arial" panose="020B0604020202020204" pitchFamily="34" charset="0"/>
              </a:rPr>
              <a:t> of the 2017 ACM International Conference on Interactive Surfaces and Spaces 2017 Oct 17</a:t>
            </a:r>
            <a:endParaRPr lang="en-US" sz="1400" dirty="0"/>
          </a:p>
        </p:txBody>
      </p:sp>
      <p:pic>
        <p:nvPicPr>
          <p:cNvPr id="5" name="Picture 4">
            <a:extLst>
              <a:ext uri="{FF2B5EF4-FFF2-40B4-BE49-F238E27FC236}">
                <a16:creationId xmlns:a16="http://schemas.microsoft.com/office/drawing/2014/main" id="{4C8DD759-E66A-4CF0-907B-3049BBEAE02A}"/>
              </a:ext>
            </a:extLst>
          </p:cNvPr>
          <p:cNvPicPr>
            <a:picLocks noChangeAspect="1"/>
          </p:cNvPicPr>
          <p:nvPr/>
        </p:nvPicPr>
        <p:blipFill>
          <a:blip r:embed="rId3"/>
          <a:stretch>
            <a:fillRect/>
          </a:stretch>
        </p:blipFill>
        <p:spPr>
          <a:xfrm>
            <a:off x="4702628" y="71437"/>
            <a:ext cx="7429500" cy="3743325"/>
          </a:xfrm>
          <a:prstGeom prst="rect">
            <a:avLst/>
          </a:prstGeom>
        </p:spPr>
      </p:pic>
      <p:sp>
        <p:nvSpPr>
          <p:cNvPr id="6" name="Rectangle 5">
            <a:extLst>
              <a:ext uri="{FF2B5EF4-FFF2-40B4-BE49-F238E27FC236}">
                <a16:creationId xmlns:a16="http://schemas.microsoft.com/office/drawing/2014/main" id="{DF0C47C5-6675-4A71-9247-76FC1B3C490A}"/>
              </a:ext>
            </a:extLst>
          </p:cNvPr>
          <p:cNvSpPr/>
          <p:nvPr/>
        </p:nvSpPr>
        <p:spPr>
          <a:xfrm>
            <a:off x="3227614" y="5523554"/>
            <a:ext cx="8904513" cy="523220"/>
          </a:xfrm>
          <a:prstGeom prst="rect">
            <a:avLst/>
          </a:prstGeom>
        </p:spPr>
        <p:txBody>
          <a:bodyPr wrap="square">
            <a:spAutoFit/>
          </a:bodyPr>
          <a:lstStyle/>
          <a:p>
            <a:r>
              <a:rPr lang="en-US" sz="1400" dirty="0">
                <a:solidFill>
                  <a:srgbClr val="222222"/>
                </a:solidFill>
                <a:latin typeface="Arial" panose="020B0604020202020204" pitchFamily="34" charset="0"/>
              </a:rPr>
              <a:t>Yi X, Yu C, Xu W, Bi X, Shi Y. </a:t>
            </a:r>
            <a:r>
              <a:rPr lang="en-US" sz="1400" b="1" dirty="0">
                <a:solidFill>
                  <a:srgbClr val="222222"/>
                </a:solidFill>
                <a:latin typeface="Arial" panose="020B0604020202020204" pitchFamily="34" charset="0"/>
              </a:rPr>
              <a:t>Compass: Rotational keyboard on non-touch smartwatches</a:t>
            </a:r>
            <a:r>
              <a:rPr lang="en-US" sz="1400" dirty="0">
                <a:solidFill>
                  <a:srgbClr val="222222"/>
                </a:solidFill>
                <a:latin typeface="Arial" panose="020B0604020202020204" pitchFamily="34" charset="0"/>
              </a:rPr>
              <a:t>. </a:t>
            </a:r>
            <a:r>
              <a:rPr lang="en-US" sz="1400" dirty="0" err="1">
                <a:solidFill>
                  <a:srgbClr val="222222"/>
                </a:solidFill>
                <a:latin typeface="Arial" panose="020B0604020202020204" pitchFamily="34" charset="0"/>
              </a:rPr>
              <a:t>InProceedings</a:t>
            </a:r>
            <a:r>
              <a:rPr lang="en-US" sz="1400" dirty="0">
                <a:solidFill>
                  <a:srgbClr val="222222"/>
                </a:solidFill>
                <a:latin typeface="Arial" panose="020B0604020202020204" pitchFamily="34" charset="0"/>
              </a:rPr>
              <a:t> of the 2017 CHI Conference on Human Factors in Computing Systems 2017 May</a:t>
            </a:r>
            <a:endParaRPr lang="en-US" sz="1400" dirty="0"/>
          </a:p>
        </p:txBody>
      </p:sp>
      <p:pic>
        <p:nvPicPr>
          <p:cNvPr id="7" name="Picture 6">
            <a:extLst>
              <a:ext uri="{FF2B5EF4-FFF2-40B4-BE49-F238E27FC236}">
                <a16:creationId xmlns:a16="http://schemas.microsoft.com/office/drawing/2014/main" id="{5135F912-5708-4AE8-81B7-3E9E31BD37C4}"/>
              </a:ext>
            </a:extLst>
          </p:cNvPr>
          <p:cNvPicPr>
            <a:picLocks noChangeAspect="1"/>
          </p:cNvPicPr>
          <p:nvPr/>
        </p:nvPicPr>
        <p:blipFill>
          <a:blip r:embed="rId4"/>
          <a:stretch>
            <a:fillRect/>
          </a:stretch>
        </p:blipFill>
        <p:spPr>
          <a:xfrm>
            <a:off x="195263" y="158234"/>
            <a:ext cx="3343275" cy="3143250"/>
          </a:xfrm>
          <a:prstGeom prst="rect">
            <a:avLst/>
          </a:prstGeom>
        </p:spPr>
      </p:pic>
      <p:sp>
        <p:nvSpPr>
          <p:cNvPr id="8" name="Rectangle 7">
            <a:extLst>
              <a:ext uri="{FF2B5EF4-FFF2-40B4-BE49-F238E27FC236}">
                <a16:creationId xmlns:a16="http://schemas.microsoft.com/office/drawing/2014/main" id="{A46A0673-FE4F-45E4-9832-6DF4A624B4F2}"/>
              </a:ext>
            </a:extLst>
          </p:cNvPr>
          <p:cNvSpPr/>
          <p:nvPr/>
        </p:nvSpPr>
        <p:spPr>
          <a:xfrm>
            <a:off x="3227613" y="4818075"/>
            <a:ext cx="9084127" cy="738664"/>
          </a:xfrm>
          <a:prstGeom prst="rect">
            <a:avLst/>
          </a:prstGeom>
        </p:spPr>
        <p:txBody>
          <a:bodyPr wrap="square">
            <a:spAutoFit/>
          </a:bodyPr>
          <a:lstStyle/>
          <a:p>
            <a:r>
              <a:rPr lang="en-US" sz="1400" dirty="0">
                <a:solidFill>
                  <a:srgbClr val="222222"/>
                </a:solidFill>
                <a:latin typeface="Arial" panose="020B0604020202020204" pitchFamily="34" charset="0"/>
              </a:rPr>
              <a:t>Sridhar S, </a:t>
            </a:r>
            <a:r>
              <a:rPr lang="en-US" sz="1400" dirty="0" err="1">
                <a:solidFill>
                  <a:srgbClr val="222222"/>
                </a:solidFill>
                <a:latin typeface="Arial" panose="020B0604020202020204" pitchFamily="34" charset="0"/>
              </a:rPr>
              <a:t>Markussen</a:t>
            </a:r>
            <a:r>
              <a:rPr lang="en-US" sz="1400" dirty="0">
                <a:solidFill>
                  <a:srgbClr val="222222"/>
                </a:solidFill>
                <a:latin typeface="Arial" panose="020B0604020202020204" pitchFamily="34" charset="0"/>
              </a:rPr>
              <a:t> A, </a:t>
            </a:r>
            <a:r>
              <a:rPr lang="en-US" sz="1400" dirty="0" err="1">
                <a:solidFill>
                  <a:srgbClr val="222222"/>
                </a:solidFill>
                <a:latin typeface="Arial" panose="020B0604020202020204" pitchFamily="34" charset="0"/>
              </a:rPr>
              <a:t>Oulasvirta</a:t>
            </a:r>
            <a:r>
              <a:rPr lang="en-US" sz="1400" dirty="0">
                <a:solidFill>
                  <a:srgbClr val="222222"/>
                </a:solidFill>
                <a:latin typeface="Arial" panose="020B0604020202020204" pitchFamily="34" charset="0"/>
              </a:rPr>
              <a:t> A, </a:t>
            </a:r>
            <a:r>
              <a:rPr lang="en-US" sz="1400" dirty="0" err="1">
                <a:solidFill>
                  <a:srgbClr val="222222"/>
                </a:solidFill>
                <a:latin typeface="Arial" panose="020B0604020202020204" pitchFamily="34" charset="0"/>
              </a:rPr>
              <a:t>Theobalt</a:t>
            </a:r>
            <a:r>
              <a:rPr lang="en-US" sz="1400" dirty="0">
                <a:solidFill>
                  <a:srgbClr val="222222"/>
                </a:solidFill>
                <a:latin typeface="Arial" panose="020B0604020202020204" pitchFamily="34" charset="0"/>
              </a:rPr>
              <a:t> C, Boring S.</a:t>
            </a:r>
            <a:r>
              <a:rPr lang="en-US" sz="1400" b="1" dirty="0">
                <a:solidFill>
                  <a:srgbClr val="222222"/>
                </a:solidFill>
                <a:latin typeface="Arial" panose="020B0604020202020204" pitchFamily="34" charset="0"/>
              </a:rPr>
              <a:t> </a:t>
            </a:r>
            <a:r>
              <a:rPr lang="en-US" sz="1400" b="1" dirty="0" err="1">
                <a:solidFill>
                  <a:srgbClr val="222222"/>
                </a:solidFill>
                <a:latin typeface="Arial" panose="020B0604020202020204" pitchFamily="34" charset="0"/>
              </a:rPr>
              <a:t>WatchSense</a:t>
            </a:r>
            <a:r>
              <a:rPr lang="en-US" sz="1400" b="1" dirty="0">
                <a:solidFill>
                  <a:srgbClr val="222222"/>
                </a:solidFill>
                <a:latin typeface="Arial" panose="020B0604020202020204" pitchFamily="34" charset="0"/>
              </a:rPr>
              <a:t>: On-and above-skin input sensing through a wearable depth sensor. </a:t>
            </a:r>
            <a:r>
              <a:rPr lang="en-US" sz="1400" dirty="0" err="1">
                <a:solidFill>
                  <a:srgbClr val="222222"/>
                </a:solidFill>
                <a:latin typeface="Arial" panose="020B0604020202020204" pitchFamily="34" charset="0"/>
              </a:rPr>
              <a:t>InProceedings</a:t>
            </a:r>
            <a:r>
              <a:rPr lang="en-US" sz="1400" dirty="0">
                <a:solidFill>
                  <a:srgbClr val="222222"/>
                </a:solidFill>
                <a:latin typeface="Arial" panose="020B0604020202020204" pitchFamily="34" charset="0"/>
              </a:rPr>
              <a:t> of the 2017 CHI Conference on Human Factors in Computing Systems 2017 May 2</a:t>
            </a:r>
            <a:endParaRPr lang="en-US" sz="1400" dirty="0"/>
          </a:p>
        </p:txBody>
      </p:sp>
      <p:pic>
        <p:nvPicPr>
          <p:cNvPr id="9" name="Picture 8">
            <a:extLst>
              <a:ext uri="{FF2B5EF4-FFF2-40B4-BE49-F238E27FC236}">
                <a16:creationId xmlns:a16="http://schemas.microsoft.com/office/drawing/2014/main" id="{6FE797A5-D4FA-4D18-A80B-D7D44CC43955}"/>
              </a:ext>
            </a:extLst>
          </p:cNvPr>
          <p:cNvPicPr>
            <a:picLocks noChangeAspect="1"/>
          </p:cNvPicPr>
          <p:nvPr/>
        </p:nvPicPr>
        <p:blipFill>
          <a:blip r:embed="rId5"/>
          <a:stretch>
            <a:fillRect/>
          </a:stretch>
        </p:blipFill>
        <p:spPr>
          <a:xfrm>
            <a:off x="270782" y="3777103"/>
            <a:ext cx="2716727" cy="2269671"/>
          </a:xfrm>
          <a:prstGeom prst="rect">
            <a:avLst/>
          </a:prstGeom>
        </p:spPr>
      </p:pic>
    </p:spTree>
    <p:extLst>
      <p:ext uri="{BB962C8B-B14F-4D97-AF65-F5344CB8AC3E}">
        <p14:creationId xmlns:p14="http://schemas.microsoft.com/office/powerpoint/2010/main" val="32271442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776E1D8-ED68-4844-8CAC-9117D5F6F95C}"/>
              </a:ext>
            </a:extLst>
          </p:cNvPr>
          <p:cNvPicPr>
            <a:picLocks noChangeAspect="1"/>
          </p:cNvPicPr>
          <p:nvPr/>
        </p:nvPicPr>
        <p:blipFill>
          <a:blip r:embed="rId2"/>
          <a:stretch>
            <a:fillRect/>
          </a:stretch>
        </p:blipFill>
        <p:spPr>
          <a:xfrm>
            <a:off x="0" y="47847"/>
            <a:ext cx="2990850" cy="3352800"/>
          </a:xfrm>
          <a:prstGeom prst="rect">
            <a:avLst/>
          </a:prstGeom>
        </p:spPr>
      </p:pic>
      <p:sp>
        <p:nvSpPr>
          <p:cNvPr id="5" name="Rectangle 4">
            <a:extLst>
              <a:ext uri="{FF2B5EF4-FFF2-40B4-BE49-F238E27FC236}">
                <a16:creationId xmlns:a16="http://schemas.microsoft.com/office/drawing/2014/main" id="{C96748E5-CD6A-4AAF-A818-A53241C7B748}"/>
              </a:ext>
            </a:extLst>
          </p:cNvPr>
          <p:cNvSpPr/>
          <p:nvPr/>
        </p:nvSpPr>
        <p:spPr>
          <a:xfrm>
            <a:off x="0" y="6286933"/>
            <a:ext cx="12192000" cy="523220"/>
          </a:xfrm>
          <a:prstGeom prst="rect">
            <a:avLst/>
          </a:prstGeom>
        </p:spPr>
        <p:txBody>
          <a:bodyPr wrap="square">
            <a:spAutoFit/>
          </a:bodyPr>
          <a:lstStyle/>
          <a:p>
            <a:r>
              <a:rPr lang="en-US" sz="1400" dirty="0">
                <a:solidFill>
                  <a:srgbClr val="222222"/>
                </a:solidFill>
                <a:latin typeface="Arial" panose="020B0604020202020204" pitchFamily="34" charset="0"/>
              </a:rPr>
              <a:t>Reyes G, Wu J, </a:t>
            </a:r>
            <a:r>
              <a:rPr lang="en-US" sz="1400" dirty="0" err="1">
                <a:solidFill>
                  <a:srgbClr val="222222"/>
                </a:solidFill>
                <a:latin typeface="Arial" panose="020B0604020202020204" pitchFamily="34" charset="0"/>
              </a:rPr>
              <a:t>Juneja</a:t>
            </a:r>
            <a:r>
              <a:rPr lang="en-US" sz="1400" dirty="0">
                <a:solidFill>
                  <a:srgbClr val="222222"/>
                </a:solidFill>
                <a:latin typeface="Arial" panose="020B0604020202020204" pitchFamily="34" charset="0"/>
              </a:rPr>
              <a:t> N, </a:t>
            </a:r>
            <a:r>
              <a:rPr lang="en-US" sz="1400" dirty="0" err="1">
                <a:solidFill>
                  <a:srgbClr val="222222"/>
                </a:solidFill>
                <a:latin typeface="Arial" panose="020B0604020202020204" pitchFamily="34" charset="0"/>
              </a:rPr>
              <a:t>Goldshtein</a:t>
            </a:r>
            <a:r>
              <a:rPr lang="en-US" sz="1400" dirty="0">
                <a:solidFill>
                  <a:srgbClr val="222222"/>
                </a:solidFill>
                <a:latin typeface="Arial" panose="020B0604020202020204" pitchFamily="34" charset="0"/>
              </a:rPr>
              <a:t> M, Edwards WK, Abowd GD, </a:t>
            </a:r>
            <a:r>
              <a:rPr lang="en-US" sz="1400" dirty="0" err="1">
                <a:solidFill>
                  <a:srgbClr val="222222"/>
                </a:solidFill>
                <a:latin typeface="Arial" panose="020B0604020202020204" pitchFamily="34" charset="0"/>
              </a:rPr>
              <a:t>Starner</a:t>
            </a:r>
            <a:r>
              <a:rPr lang="en-US" sz="1400" dirty="0">
                <a:solidFill>
                  <a:srgbClr val="222222"/>
                </a:solidFill>
                <a:latin typeface="Arial" panose="020B0604020202020204" pitchFamily="34" charset="0"/>
              </a:rPr>
              <a:t> T. </a:t>
            </a:r>
            <a:r>
              <a:rPr lang="en-US" sz="1400" b="1" dirty="0" err="1">
                <a:solidFill>
                  <a:srgbClr val="222222"/>
                </a:solidFill>
                <a:latin typeface="Arial" panose="020B0604020202020204" pitchFamily="34" charset="0"/>
              </a:rPr>
              <a:t>SynchroWatch</a:t>
            </a:r>
            <a:r>
              <a:rPr lang="en-US" sz="1400" b="1" dirty="0">
                <a:solidFill>
                  <a:srgbClr val="222222"/>
                </a:solidFill>
                <a:latin typeface="Arial" panose="020B0604020202020204" pitchFamily="34" charset="0"/>
              </a:rPr>
              <a:t>: One-handed synchronous smartwatch gestures using correlation and magnetic sensing</a:t>
            </a:r>
            <a:r>
              <a:rPr lang="en-US" sz="1400" dirty="0">
                <a:solidFill>
                  <a:srgbClr val="222222"/>
                </a:solidFill>
                <a:latin typeface="Arial" panose="020B0604020202020204" pitchFamily="34" charset="0"/>
              </a:rPr>
              <a:t>. Proceedings of the ACM on Interactive, Mobile, Wearable and Ubiquitous Technologies. 2018 Jan</a:t>
            </a:r>
            <a:endParaRPr lang="en-US" sz="1400" dirty="0"/>
          </a:p>
        </p:txBody>
      </p:sp>
      <p:pic>
        <p:nvPicPr>
          <p:cNvPr id="6" name="Picture 5">
            <a:extLst>
              <a:ext uri="{FF2B5EF4-FFF2-40B4-BE49-F238E27FC236}">
                <a16:creationId xmlns:a16="http://schemas.microsoft.com/office/drawing/2014/main" id="{86598E67-8867-48A4-9B19-8E983A16B712}"/>
              </a:ext>
            </a:extLst>
          </p:cNvPr>
          <p:cNvPicPr>
            <a:picLocks noChangeAspect="1"/>
          </p:cNvPicPr>
          <p:nvPr/>
        </p:nvPicPr>
        <p:blipFill>
          <a:blip r:embed="rId3"/>
          <a:stretch>
            <a:fillRect/>
          </a:stretch>
        </p:blipFill>
        <p:spPr>
          <a:xfrm>
            <a:off x="2904460" y="47846"/>
            <a:ext cx="5214206" cy="3258879"/>
          </a:xfrm>
          <a:prstGeom prst="rect">
            <a:avLst/>
          </a:prstGeom>
        </p:spPr>
      </p:pic>
      <p:sp>
        <p:nvSpPr>
          <p:cNvPr id="7" name="Rectangle 6">
            <a:extLst>
              <a:ext uri="{FF2B5EF4-FFF2-40B4-BE49-F238E27FC236}">
                <a16:creationId xmlns:a16="http://schemas.microsoft.com/office/drawing/2014/main" id="{64392840-1CE1-44E4-B5BE-5E2D99407725}"/>
              </a:ext>
            </a:extLst>
          </p:cNvPr>
          <p:cNvSpPr/>
          <p:nvPr/>
        </p:nvSpPr>
        <p:spPr>
          <a:xfrm>
            <a:off x="0" y="5763713"/>
            <a:ext cx="12192000" cy="523220"/>
          </a:xfrm>
          <a:prstGeom prst="rect">
            <a:avLst/>
          </a:prstGeom>
        </p:spPr>
        <p:txBody>
          <a:bodyPr wrap="square">
            <a:spAutoFit/>
          </a:bodyPr>
          <a:lstStyle/>
          <a:p>
            <a:r>
              <a:rPr lang="en-US" sz="1400" dirty="0">
                <a:solidFill>
                  <a:srgbClr val="222222"/>
                </a:solidFill>
                <a:latin typeface="Arial" panose="020B0604020202020204" pitchFamily="34" charset="0"/>
              </a:rPr>
              <a:t>Gong J, Xu Z, Guo Q, Seyed T, Chen XA, Bi X, Yang XD. </a:t>
            </a:r>
            <a:r>
              <a:rPr lang="en-US" sz="1400" b="1" dirty="0" err="1">
                <a:solidFill>
                  <a:srgbClr val="222222"/>
                </a:solidFill>
                <a:latin typeface="Arial" panose="020B0604020202020204" pitchFamily="34" charset="0"/>
              </a:rPr>
              <a:t>Wristext</a:t>
            </a:r>
            <a:r>
              <a:rPr lang="en-US" sz="1400" b="1" dirty="0">
                <a:solidFill>
                  <a:srgbClr val="222222"/>
                </a:solidFill>
                <a:latin typeface="Arial" panose="020B0604020202020204" pitchFamily="34" charset="0"/>
              </a:rPr>
              <a:t>: One-handed text entry on smartwatch using wrist gestures. </a:t>
            </a:r>
            <a:r>
              <a:rPr lang="en-US" sz="1400" dirty="0" err="1">
                <a:solidFill>
                  <a:srgbClr val="222222"/>
                </a:solidFill>
                <a:latin typeface="Arial" panose="020B0604020202020204" pitchFamily="34" charset="0"/>
              </a:rPr>
              <a:t>InProceedings</a:t>
            </a:r>
            <a:r>
              <a:rPr lang="en-US" sz="1400" dirty="0">
                <a:solidFill>
                  <a:srgbClr val="222222"/>
                </a:solidFill>
                <a:latin typeface="Arial" panose="020B0604020202020204" pitchFamily="34" charset="0"/>
              </a:rPr>
              <a:t> of the 2018 CHI Conference on Human Factors in Computing Systems 2018 Apr 21 (p. 181). ACM.</a:t>
            </a:r>
            <a:endParaRPr lang="en-US" sz="1400" dirty="0"/>
          </a:p>
        </p:txBody>
      </p:sp>
      <p:pic>
        <p:nvPicPr>
          <p:cNvPr id="8" name="Picture 7">
            <a:extLst>
              <a:ext uri="{FF2B5EF4-FFF2-40B4-BE49-F238E27FC236}">
                <a16:creationId xmlns:a16="http://schemas.microsoft.com/office/drawing/2014/main" id="{8672B40B-28F0-4AEB-8A16-81412B9B2EBA}"/>
              </a:ext>
            </a:extLst>
          </p:cNvPr>
          <p:cNvPicPr>
            <a:picLocks noChangeAspect="1"/>
          </p:cNvPicPr>
          <p:nvPr/>
        </p:nvPicPr>
        <p:blipFill>
          <a:blip r:embed="rId4"/>
          <a:stretch>
            <a:fillRect/>
          </a:stretch>
        </p:blipFill>
        <p:spPr>
          <a:xfrm>
            <a:off x="8118666" y="394790"/>
            <a:ext cx="4010025" cy="2564989"/>
          </a:xfrm>
          <a:prstGeom prst="rect">
            <a:avLst/>
          </a:prstGeom>
        </p:spPr>
      </p:pic>
      <p:sp>
        <p:nvSpPr>
          <p:cNvPr id="9" name="Rectangle 8">
            <a:extLst>
              <a:ext uri="{FF2B5EF4-FFF2-40B4-BE49-F238E27FC236}">
                <a16:creationId xmlns:a16="http://schemas.microsoft.com/office/drawing/2014/main" id="{A0E205AE-B89B-4B33-A863-A5DC0B02EB23}"/>
              </a:ext>
            </a:extLst>
          </p:cNvPr>
          <p:cNvSpPr/>
          <p:nvPr/>
        </p:nvSpPr>
        <p:spPr>
          <a:xfrm>
            <a:off x="0" y="5155157"/>
            <a:ext cx="12128691" cy="523220"/>
          </a:xfrm>
          <a:prstGeom prst="rect">
            <a:avLst/>
          </a:prstGeom>
        </p:spPr>
        <p:txBody>
          <a:bodyPr wrap="square">
            <a:spAutoFit/>
          </a:bodyPr>
          <a:lstStyle/>
          <a:p>
            <a:r>
              <a:rPr lang="en-US" sz="1400" dirty="0" err="1"/>
              <a:t>Cioată</a:t>
            </a:r>
            <a:r>
              <a:rPr lang="en-US" sz="1400" dirty="0"/>
              <a:t> PV, </a:t>
            </a:r>
            <a:r>
              <a:rPr lang="en-US" sz="1400" dirty="0" err="1"/>
              <a:t>Vatavu</a:t>
            </a:r>
            <a:r>
              <a:rPr lang="en-US" sz="1400" dirty="0"/>
              <a:t> RD. </a:t>
            </a:r>
            <a:r>
              <a:rPr lang="en-US" sz="1400" b="1" dirty="0"/>
              <a:t>In tandem: Exploring interactive opportunities for dual input and output on two smartwatches</a:t>
            </a:r>
            <a:r>
              <a:rPr lang="en-US" sz="1400" dirty="0"/>
              <a:t>. </a:t>
            </a:r>
            <a:r>
              <a:rPr lang="en-US" sz="1400" dirty="0" err="1"/>
              <a:t>InProceedings</a:t>
            </a:r>
            <a:r>
              <a:rPr lang="en-US" sz="1400" dirty="0"/>
              <a:t> of the 23rd International Conference on Intelligent User Interfaces Companion 2018 Mar 5 (p. 60). ACM.</a:t>
            </a:r>
          </a:p>
        </p:txBody>
      </p:sp>
      <p:pic>
        <p:nvPicPr>
          <p:cNvPr id="10" name="Picture 9">
            <a:extLst>
              <a:ext uri="{FF2B5EF4-FFF2-40B4-BE49-F238E27FC236}">
                <a16:creationId xmlns:a16="http://schemas.microsoft.com/office/drawing/2014/main" id="{56032FEF-2350-4A6A-A1F5-2E6CCC29481F}"/>
              </a:ext>
            </a:extLst>
          </p:cNvPr>
          <p:cNvPicPr>
            <a:picLocks noChangeAspect="1"/>
          </p:cNvPicPr>
          <p:nvPr/>
        </p:nvPicPr>
        <p:blipFill>
          <a:blip r:embed="rId5"/>
          <a:stretch>
            <a:fillRect/>
          </a:stretch>
        </p:blipFill>
        <p:spPr>
          <a:xfrm>
            <a:off x="10069034" y="2817366"/>
            <a:ext cx="2059658" cy="2423127"/>
          </a:xfrm>
          <a:prstGeom prst="rect">
            <a:avLst/>
          </a:prstGeom>
        </p:spPr>
      </p:pic>
      <p:sp>
        <p:nvSpPr>
          <p:cNvPr id="11" name="Rectangle 10">
            <a:extLst>
              <a:ext uri="{FF2B5EF4-FFF2-40B4-BE49-F238E27FC236}">
                <a16:creationId xmlns:a16="http://schemas.microsoft.com/office/drawing/2014/main" id="{C3BEDDAB-8162-4900-9665-E7EFF9572072}"/>
              </a:ext>
            </a:extLst>
          </p:cNvPr>
          <p:cNvSpPr/>
          <p:nvPr/>
        </p:nvSpPr>
        <p:spPr>
          <a:xfrm>
            <a:off x="0" y="4399423"/>
            <a:ext cx="9910032" cy="738664"/>
          </a:xfrm>
          <a:prstGeom prst="rect">
            <a:avLst/>
          </a:prstGeom>
        </p:spPr>
        <p:txBody>
          <a:bodyPr wrap="square">
            <a:spAutoFit/>
          </a:bodyPr>
          <a:lstStyle/>
          <a:p>
            <a:r>
              <a:rPr lang="en-US" sz="1400" dirty="0">
                <a:solidFill>
                  <a:srgbClr val="222222"/>
                </a:solidFill>
                <a:latin typeface="Arial" panose="020B0604020202020204" pitchFamily="34" charset="0"/>
              </a:rPr>
              <a:t>Han T, Li J, Hasan K, Nakamura K, Gomez R, Balakrishnan R, Irani P. </a:t>
            </a:r>
            <a:r>
              <a:rPr lang="en-US" sz="1400" b="1" dirty="0" err="1">
                <a:solidFill>
                  <a:srgbClr val="222222"/>
                </a:solidFill>
                <a:latin typeface="Arial" panose="020B0604020202020204" pitchFamily="34" charset="0"/>
              </a:rPr>
              <a:t>PageFlip</a:t>
            </a:r>
            <a:r>
              <a:rPr lang="en-US" sz="1400" b="1" dirty="0">
                <a:solidFill>
                  <a:srgbClr val="222222"/>
                </a:solidFill>
                <a:latin typeface="Arial" panose="020B0604020202020204" pitchFamily="34" charset="0"/>
              </a:rPr>
              <a:t>: Leveraging Page-Flipping Gestures for Efficient Command and Value Selection on Smartwatches. </a:t>
            </a:r>
            <a:r>
              <a:rPr lang="en-US" sz="1400" dirty="0" err="1">
                <a:solidFill>
                  <a:srgbClr val="222222"/>
                </a:solidFill>
                <a:latin typeface="Arial" panose="020B0604020202020204" pitchFamily="34" charset="0"/>
              </a:rPr>
              <a:t>InProceedings</a:t>
            </a:r>
            <a:r>
              <a:rPr lang="en-US" sz="1400" dirty="0">
                <a:solidFill>
                  <a:srgbClr val="222222"/>
                </a:solidFill>
                <a:latin typeface="Arial" panose="020B0604020202020204" pitchFamily="34" charset="0"/>
              </a:rPr>
              <a:t> of the 2018 CHI Conference on Human Factors in Computing Systems 2018 Apr 21 (p. 529). ACM.</a:t>
            </a:r>
            <a:endParaRPr lang="en-US" sz="1400" dirty="0"/>
          </a:p>
        </p:txBody>
      </p:sp>
    </p:spTree>
    <p:extLst>
      <p:ext uri="{BB962C8B-B14F-4D97-AF65-F5344CB8AC3E}">
        <p14:creationId xmlns:p14="http://schemas.microsoft.com/office/powerpoint/2010/main" val="34626043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7FDD2F-64EE-4957-8D31-77DD75A28386}"/>
              </a:ext>
            </a:extLst>
          </p:cNvPr>
          <p:cNvSpPr>
            <a:spLocks noGrp="1"/>
          </p:cNvSpPr>
          <p:nvPr>
            <p:ph type="title"/>
          </p:nvPr>
        </p:nvSpPr>
        <p:spPr/>
        <p:txBody>
          <a:bodyPr/>
          <a:lstStyle/>
          <a:p>
            <a:r>
              <a:rPr lang="en-US" dirty="0"/>
              <a:t>Limited Computing and Memory Capabilities</a:t>
            </a:r>
          </a:p>
        </p:txBody>
      </p:sp>
      <p:cxnSp>
        <p:nvCxnSpPr>
          <p:cNvPr id="5" name="Straight Connector 4">
            <a:extLst>
              <a:ext uri="{FF2B5EF4-FFF2-40B4-BE49-F238E27FC236}">
                <a16:creationId xmlns:a16="http://schemas.microsoft.com/office/drawing/2014/main" id="{9E19BEDA-C340-4DF3-A394-E7F0C9AD425E}"/>
              </a:ext>
            </a:extLst>
          </p:cNvPr>
          <p:cNvCxnSpPr/>
          <p:nvPr/>
        </p:nvCxnSpPr>
        <p:spPr>
          <a:xfrm>
            <a:off x="3810000" y="3228680"/>
            <a:ext cx="2615609" cy="61668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044A2D9A-5698-4A7E-BAD7-9354D27D1233}"/>
              </a:ext>
            </a:extLst>
          </p:cNvPr>
          <p:cNvCxnSpPr>
            <a:cxnSpLocks/>
          </p:cNvCxnSpPr>
          <p:nvPr/>
        </p:nvCxnSpPr>
        <p:spPr>
          <a:xfrm flipH="1">
            <a:off x="3899336" y="3292475"/>
            <a:ext cx="2615608" cy="48909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F7F5ADF8-BDEC-4B0F-820F-8599D5B9A174}"/>
              </a:ext>
            </a:extLst>
          </p:cNvPr>
          <p:cNvPicPr>
            <a:picLocks noChangeAspect="1"/>
          </p:cNvPicPr>
          <p:nvPr/>
        </p:nvPicPr>
        <p:blipFill>
          <a:blip r:embed="rId3"/>
          <a:stretch>
            <a:fillRect/>
          </a:stretch>
        </p:blipFill>
        <p:spPr>
          <a:xfrm>
            <a:off x="2244147" y="1899895"/>
            <a:ext cx="7703705" cy="4809249"/>
          </a:xfrm>
          <a:prstGeom prst="rect">
            <a:avLst/>
          </a:prstGeom>
        </p:spPr>
      </p:pic>
    </p:spTree>
    <p:extLst>
      <p:ext uri="{BB962C8B-B14F-4D97-AF65-F5344CB8AC3E}">
        <p14:creationId xmlns:p14="http://schemas.microsoft.com/office/powerpoint/2010/main" val="17089088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4CA2064-8C9E-45AB-ADAC-E0404A7FE1D8}"/>
              </a:ext>
            </a:extLst>
          </p:cNvPr>
          <p:cNvSpPr>
            <a:spLocks noGrp="1"/>
          </p:cNvSpPr>
          <p:nvPr>
            <p:ph type="title"/>
          </p:nvPr>
        </p:nvSpPr>
        <p:spPr>
          <a:xfrm>
            <a:off x="838200" y="365125"/>
            <a:ext cx="10515600" cy="1325563"/>
          </a:xfrm>
        </p:spPr>
        <p:txBody>
          <a:bodyPr/>
          <a:lstStyle/>
          <a:p>
            <a:r>
              <a:rPr lang="en-US" dirty="0"/>
              <a:t>Project: </a:t>
            </a:r>
            <a:br>
              <a:rPr lang="en-US" dirty="0"/>
            </a:br>
            <a:r>
              <a:rPr lang="en-US" dirty="0"/>
              <a:t>Data Visualization Interaction on Smartwatch </a:t>
            </a:r>
          </a:p>
        </p:txBody>
      </p:sp>
    </p:spTree>
    <p:extLst>
      <p:ext uri="{BB962C8B-B14F-4D97-AF65-F5344CB8AC3E}">
        <p14:creationId xmlns:p14="http://schemas.microsoft.com/office/powerpoint/2010/main" val="23093892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FB7F6-F7D3-4175-876E-ADF2E3253F84}"/>
              </a:ext>
            </a:extLst>
          </p:cNvPr>
          <p:cNvSpPr>
            <a:spLocks noGrp="1"/>
          </p:cNvSpPr>
          <p:nvPr>
            <p:ph type="title"/>
          </p:nvPr>
        </p:nvSpPr>
        <p:spPr>
          <a:xfrm>
            <a:off x="838200" y="365125"/>
            <a:ext cx="10515600" cy="1325563"/>
          </a:xfrm>
        </p:spPr>
        <p:txBody>
          <a:bodyPr/>
          <a:lstStyle/>
          <a:p>
            <a:r>
              <a:rPr lang="en-US" dirty="0"/>
              <a:t>The Most Common Tasks</a:t>
            </a:r>
          </a:p>
        </p:txBody>
      </p:sp>
      <p:sp>
        <p:nvSpPr>
          <p:cNvPr id="4" name="Rectangle 3">
            <a:extLst>
              <a:ext uri="{FF2B5EF4-FFF2-40B4-BE49-F238E27FC236}">
                <a16:creationId xmlns:a16="http://schemas.microsoft.com/office/drawing/2014/main" id="{4DDD8AFF-E1F1-4759-B49D-1AC7624B29A6}"/>
              </a:ext>
            </a:extLst>
          </p:cNvPr>
          <p:cNvSpPr/>
          <p:nvPr/>
        </p:nvSpPr>
        <p:spPr>
          <a:xfrm>
            <a:off x="206947" y="5189177"/>
            <a:ext cx="4534591" cy="6290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Min / Max Detection</a:t>
            </a:r>
          </a:p>
        </p:txBody>
      </p:sp>
      <p:sp>
        <p:nvSpPr>
          <p:cNvPr id="5" name="Rectangle 4">
            <a:extLst>
              <a:ext uri="{FF2B5EF4-FFF2-40B4-BE49-F238E27FC236}">
                <a16:creationId xmlns:a16="http://schemas.microsoft.com/office/drawing/2014/main" id="{76C1F9A5-15C8-4A45-B0BD-93EF4B1A1E3E}"/>
              </a:ext>
            </a:extLst>
          </p:cNvPr>
          <p:cNvSpPr/>
          <p:nvPr/>
        </p:nvSpPr>
        <p:spPr>
          <a:xfrm>
            <a:off x="206947" y="6031796"/>
            <a:ext cx="4534591" cy="6290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Trend / Pattern Detection</a:t>
            </a:r>
          </a:p>
        </p:txBody>
      </p:sp>
      <p:sp>
        <p:nvSpPr>
          <p:cNvPr id="6" name="Rectangle 5">
            <a:extLst>
              <a:ext uri="{FF2B5EF4-FFF2-40B4-BE49-F238E27FC236}">
                <a16:creationId xmlns:a16="http://schemas.microsoft.com/office/drawing/2014/main" id="{44474974-207B-4462-BD55-B3C81BF83261}"/>
              </a:ext>
            </a:extLst>
          </p:cNvPr>
          <p:cNvSpPr/>
          <p:nvPr/>
        </p:nvSpPr>
        <p:spPr>
          <a:xfrm>
            <a:off x="206946" y="3429000"/>
            <a:ext cx="4534591" cy="62905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b="1" dirty="0"/>
              <a:t>Single Value Detection</a:t>
            </a:r>
          </a:p>
        </p:txBody>
      </p:sp>
      <p:sp>
        <p:nvSpPr>
          <p:cNvPr id="7" name="Rectangle 6">
            <a:extLst>
              <a:ext uri="{FF2B5EF4-FFF2-40B4-BE49-F238E27FC236}">
                <a16:creationId xmlns:a16="http://schemas.microsoft.com/office/drawing/2014/main" id="{4131ACC5-7F33-4DA4-BC9E-DE5C96E76CDB}"/>
              </a:ext>
            </a:extLst>
          </p:cNvPr>
          <p:cNvSpPr/>
          <p:nvPr/>
        </p:nvSpPr>
        <p:spPr>
          <a:xfrm>
            <a:off x="206947" y="4271619"/>
            <a:ext cx="4534591" cy="6290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Data Values Comparison</a:t>
            </a:r>
          </a:p>
        </p:txBody>
      </p:sp>
      <p:pic>
        <p:nvPicPr>
          <p:cNvPr id="9" name="Picture 8">
            <a:extLst>
              <a:ext uri="{FF2B5EF4-FFF2-40B4-BE49-F238E27FC236}">
                <a16:creationId xmlns:a16="http://schemas.microsoft.com/office/drawing/2014/main" id="{7C547DB2-07F3-4B0C-9B58-2357CF68760A}"/>
              </a:ext>
            </a:extLst>
          </p:cNvPr>
          <p:cNvPicPr>
            <a:picLocks noChangeAspect="1"/>
          </p:cNvPicPr>
          <p:nvPr/>
        </p:nvPicPr>
        <p:blipFill>
          <a:blip r:embed="rId3"/>
          <a:stretch>
            <a:fillRect/>
          </a:stretch>
        </p:blipFill>
        <p:spPr>
          <a:xfrm>
            <a:off x="6621236" y="2078395"/>
            <a:ext cx="5242847" cy="4551796"/>
          </a:xfrm>
          <a:prstGeom prst="rect">
            <a:avLst/>
          </a:prstGeom>
        </p:spPr>
      </p:pic>
      <p:sp>
        <p:nvSpPr>
          <p:cNvPr id="10" name="Oval 9">
            <a:extLst>
              <a:ext uri="{FF2B5EF4-FFF2-40B4-BE49-F238E27FC236}">
                <a16:creationId xmlns:a16="http://schemas.microsoft.com/office/drawing/2014/main" id="{435AA72E-07D8-4574-93CB-1B367AA2DDA4}"/>
              </a:ext>
            </a:extLst>
          </p:cNvPr>
          <p:cNvSpPr/>
          <p:nvPr/>
        </p:nvSpPr>
        <p:spPr>
          <a:xfrm>
            <a:off x="9086850" y="2922814"/>
            <a:ext cx="236764" cy="236764"/>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592620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FB7F6-F7D3-4175-876E-ADF2E3253F84}"/>
              </a:ext>
            </a:extLst>
          </p:cNvPr>
          <p:cNvSpPr>
            <a:spLocks noGrp="1"/>
          </p:cNvSpPr>
          <p:nvPr>
            <p:ph type="title"/>
          </p:nvPr>
        </p:nvSpPr>
        <p:spPr>
          <a:xfrm>
            <a:off x="838200" y="365125"/>
            <a:ext cx="10515600" cy="1325563"/>
          </a:xfrm>
        </p:spPr>
        <p:txBody>
          <a:bodyPr/>
          <a:lstStyle/>
          <a:p>
            <a:r>
              <a:rPr lang="en-US" dirty="0"/>
              <a:t>The Most Common Tasks</a:t>
            </a:r>
          </a:p>
        </p:txBody>
      </p:sp>
      <p:sp>
        <p:nvSpPr>
          <p:cNvPr id="4" name="Rectangle 3">
            <a:extLst>
              <a:ext uri="{FF2B5EF4-FFF2-40B4-BE49-F238E27FC236}">
                <a16:creationId xmlns:a16="http://schemas.microsoft.com/office/drawing/2014/main" id="{4DDD8AFF-E1F1-4759-B49D-1AC7624B29A6}"/>
              </a:ext>
            </a:extLst>
          </p:cNvPr>
          <p:cNvSpPr/>
          <p:nvPr/>
        </p:nvSpPr>
        <p:spPr>
          <a:xfrm>
            <a:off x="206947" y="5189177"/>
            <a:ext cx="4534591" cy="6290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Min / Max Detection</a:t>
            </a:r>
          </a:p>
        </p:txBody>
      </p:sp>
      <p:sp>
        <p:nvSpPr>
          <p:cNvPr id="5" name="Rectangle 4">
            <a:extLst>
              <a:ext uri="{FF2B5EF4-FFF2-40B4-BE49-F238E27FC236}">
                <a16:creationId xmlns:a16="http://schemas.microsoft.com/office/drawing/2014/main" id="{76C1F9A5-15C8-4A45-B0BD-93EF4B1A1E3E}"/>
              </a:ext>
            </a:extLst>
          </p:cNvPr>
          <p:cNvSpPr/>
          <p:nvPr/>
        </p:nvSpPr>
        <p:spPr>
          <a:xfrm>
            <a:off x="206947" y="6031796"/>
            <a:ext cx="4534591" cy="6290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Trend / Pattern Detection</a:t>
            </a:r>
          </a:p>
        </p:txBody>
      </p:sp>
      <p:sp>
        <p:nvSpPr>
          <p:cNvPr id="6" name="Rectangle 5">
            <a:extLst>
              <a:ext uri="{FF2B5EF4-FFF2-40B4-BE49-F238E27FC236}">
                <a16:creationId xmlns:a16="http://schemas.microsoft.com/office/drawing/2014/main" id="{44474974-207B-4462-BD55-B3C81BF83261}"/>
              </a:ext>
            </a:extLst>
          </p:cNvPr>
          <p:cNvSpPr/>
          <p:nvPr/>
        </p:nvSpPr>
        <p:spPr>
          <a:xfrm>
            <a:off x="206946" y="3429000"/>
            <a:ext cx="4534591" cy="6290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Single Value Detection</a:t>
            </a:r>
          </a:p>
        </p:txBody>
      </p:sp>
      <p:sp>
        <p:nvSpPr>
          <p:cNvPr id="7" name="Rectangle 6">
            <a:extLst>
              <a:ext uri="{FF2B5EF4-FFF2-40B4-BE49-F238E27FC236}">
                <a16:creationId xmlns:a16="http://schemas.microsoft.com/office/drawing/2014/main" id="{4131ACC5-7F33-4DA4-BC9E-DE5C96E76CDB}"/>
              </a:ext>
            </a:extLst>
          </p:cNvPr>
          <p:cNvSpPr/>
          <p:nvPr/>
        </p:nvSpPr>
        <p:spPr>
          <a:xfrm>
            <a:off x="206947" y="4271619"/>
            <a:ext cx="4534591" cy="62905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Data Values Comparison</a:t>
            </a:r>
          </a:p>
        </p:txBody>
      </p:sp>
      <p:pic>
        <p:nvPicPr>
          <p:cNvPr id="8" name="Picture 7">
            <a:extLst>
              <a:ext uri="{FF2B5EF4-FFF2-40B4-BE49-F238E27FC236}">
                <a16:creationId xmlns:a16="http://schemas.microsoft.com/office/drawing/2014/main" id="{A4AD952A-D430-4E37-8123-4AB58E5F30FE}"/>
              </a:ext>
            </a:extLst>
          </p:cNvPr>
          <p:cNvPicPr>
            <a:picLocks noChangeAspect="1"/>
          </p:cNvPicPr>
          <p:nvPr/>
        </p:nvPicPr>
        <p:blipFill>
          <a:blip r:embed="rId3"/>
          <a:stretch>
            <a:fillRect/>
          </a:stretch>
        </p:blipFill>
        <p:spPr>
          <a:xfrm>
            <a:off x="6621236" y="2078395"/>
            <a:ext cx="5242847" cy="4551796"/>
          </a:xfrm>
          <a:prstGeom prst="rect">
            <a:avLst/>
          </a:prstGeom>
        </p:spPr>
      </p:pic>
      <p:sp>
        <p:nvSpPr>
          <p:cNvPr id="9" name="Oval 8">
            <a:extLst>
              <a:ext uri="{FF2B5EF4-FFF2-40B4-BE49-F238E27FC236}">
                <a16:creationId xmlns:a16="http://schemas.microsoft.com/office/drawing/2014/main" id="{DEF988BB-A4B4-4170-A025-D5C405F5EFBD}"/>
              </a:ext>
            </a:extLst>
          </p:cNvPr>
          <p:cNvSpPr/>
          <p:nvPr/>
        </p:nvSpPr>
        <p:spPr>
          <a:xfrm>
            <a:off x="7796893" y="5445578"/>
            <a:ext cx="236764" cy="236764"/>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467A1A64-BB3F-4FB9-84DB-CF7AD2F36973}"/>
              </a:ext>
            </a:extLst>
          </p:cNvPr>
          <p:cNvSpPr/>
          <p:nvPr/>
        </p:nvSpPr>
        <p:spPr>
          <a:xfrm>
            <a:off x="10390412" y="5913414"/>
            <a:ext cx="236764" cy="236764"/>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214495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FB7F6-F7D3-4175-876E-ADF2E3253F84}"/>
              </a:ext>
            </a:extLst>
          </p:cNvPr>
          <p:cNvSpPr>
            <a:spLocks noGrp="1"/>
          </p:cNvSpPr>
          <p:nvPr>
            <p:ph type="title"/>
          </p:nvPr>
        </p:nvSpPr>
        <p:spPr>
          <a:xfrm>
            <a:off x="838200" y="365125"/>
            <a:ext cx="10515600" cy="1325563"/>
          </a:xfrm>
        </p:spPr>
        <p:txBody>
          <a:bodyPr/>
          <a:lstStyle/>
          <a:p>
            <a:r>
              <a:rPr lang="en-US" dirty="0"/>
              <a:t>The Most Common Tasks</a:t>
            </a:r>
          </a:p>
        </p:txBody>
      </p:sp>
      <p:sp>
        <p:nvSpPr>
          <p:cNvPr id="4" name="Rectangle 3">
            <a:extLst>
              <a:ext uri="{FF2B5EF4-FFF2-40B4-BE49-F238E27FC236}">
                <a16:creationId xmlns:a16="http://schemas.microsoft.com/office/drawing/2014/main" id="{4DDD8AFF-E1F1-4759-B49D-1AC7624B29A6}"/>
              </a:ext>
            </a:extLst>
          </p:cNvPr>
          <p:cNvSpPr/>
          <p:nvPr/>
        </p:nvSpPr>
        <p:spPr>
          <a:xfrm>
            <a:off x="206947" y="5189177"/>
            <a:ext cx="4534591" cy="62905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b="1" dirty="0"/>
              <a:t>Min / Max Detection</a:t>
            </a:r>
          </a:p>
        </p:txBody>
      </p:sp>
      <p:sp>
        <p:nvSpPr>
          <p:cNvPr id="5" name="Rectangle 4">
            <a:extLst>
              <a:ext uri="{FF2B5EF4-FFF2-40B4-BE49-F238E27FC236}">
                <a16:creationId xmlns:a16="http://schemas.microsoft.com/office/drawing/2014/main" id="{76C1F9A5-15C8-4A45-B0BD-93EF4B1A1E3E}"/>
              </a:ext>
            </a:extLst>
          </p:cNvPr>
          <p:cNvSpPr/>
          <p:nvPr/>
        </p:nvSpPr>
        <p:spPr>
          <a:xfrm>
            <a:off x="206947" y="6031796"/>
            <a:ext cx="4534591" cy="6290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Trend / Pattern Detection</a:t>
            </a:r>
          </a:p>
        </p:txBody>
      </p:sp>
      <p:sp>
        <p:nvSpPr>
          <p:cNvPr id="6" name="Rectangle 5">
            <a:extLst>
              <a:ext uri="{FF2B5EF4-FFF2-40B4-BE49-F238E27FC236}">
                <a16:creationId xmlns:a16="http://schemas.microsoft.com/office/drawing/2014/main" id="{44474974-207B-4462-BD55-B3C81BF83261}"/>
              </a:ext>
            </a:extLst>
          </p:cNvPr>
          <p:cNvSpPr/>
          <p:nvPr/>
        </p:nvSpPr>
        <p:spPr>
          <a:xfrm>
            <a:off x="206946" y="3429000"/>
            <a:ext cx="4534591" cy="6290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Single Value Detection</a:t>
            </a:r>
          </a:p>
        </p:txBody>
      </p:sp>
      <p:sp>
        <p:nvSpPr>
          <p:cNvPr id="7" name="Rectangle 6">
            <a:extLst>
              <a:ext uri="{FF2B5EF4-FFF2-40B4-BE49-F238E27FC236}">
                <a16:creationId xmlns:a16="http://schemas.microsoft.com/office/drawing/2014/main" id="{4131ACC5-7F33-4DA4-BC9E-DE5C96E76CDB}"/>
              </a:ext>
            </a:extLst>
          </p:cNvPr>
          <p:cNvSpPr/>
          <p:nvPr/>
        </p:nvSpPr>
        <p:spPr>
          <a:xfrm>
            <a:off x="206947" y="4271619"/>
            <a:ext cx="4534591" cy="6290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Data Values Comparison</a:t>
            </a:r>
          </a:p>
        </p:txBody>
      </p:sp>
      <p:pic>
        <p:nvPicPr>
          <p:cNvPr id="8" name="Picture 7">
            <a:extLst>
              <a:ext uri="{FF2B5EF4-FFF2-40B4-BE49-F238E27FC236}">
                <a16:creationId xmlns:a16="http://schemas.microsoft.com/office/drawing/2014/main" id="{8CAD7227-E28D-4654-82BA-015C0C9BA201}"/>
              </a:ext>
            </a:extLst>
          </p:cNvPr>
          <p:cNvPicPr>
            <a:picLocks noChangeAspect="1"/>
          </p:cNvPicPr>
          <p:nvPr/>
        </p:nvPicPr>
        <p:blipFill>
          <a:blip r:embed="rId2"/>
          <a:stretch>
            <a:fillRect/>
          </a:stretch>
        </p:blipFill>
        <p:spPr>
          <a:xfrm>
            <a:off x="6621236" y="2078395"/>
            <a:ext cx="5242847" cy="4551796"/>
          </a:xfrm>
          <a:prstGeom prst="rect">
            <a:avLst/>
          </a:prstGeom>
        </p:spPr>
      </p:pic>
      <p:sp>
        <p:nvSpPr>
          <p:cNvPr id="9" name="Oval 8">
            <a:extLst>
              <a:ext uri="{FF2B5EF4-FFF2-40B4-BE49-F238E27FC236}">
                <a16:creationId xmlns:a16="http://schemas.microsoft.com/office/drawing/2014/main" id="{4D21E2EA-9A07-4728-A999-FC997F4C079A}"/>
              </a:ext>
            </a:extLst>
          </p:cNvPr>
          <p:cNvSpPr/>
          <p:nvPr/>
        </p:nvSpPr>
        <p:spPr>
          <a:xfrm>
            <a:off x="9086850" y="2922814"/>
            <a:ext cx="236764" cy="236764"/>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D03F0ECA-C669-4652-B0A0-1FE2C56A53A2}"/>
              </a:ext>
            </a:extLst>
          </p:cNvPr>
          <p:cNvSpPr/>
          <p:nvPr/>
        </p:nvSpPr>
        <p:spPr>
          <a:xfrm>
            <a:off x="6985907" y="6031796"/>
            <a:ext cx="236764" cy="236764"/>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258413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FB7F6-F7D3-4175-876E-ADF2E3253F84}"/>
              </a:ext>
            </a:extLst>
          </p:cNvPr>
          <p:cNvSpPr>
            <a:spLocks noGrp="1"/>
          </p:cNvSpPr>
          <p:nvPr>
            <p:ph type="title"/>
          </p:nvPr>
        </p:nvSpPr>
        <p:spPr>
          <a:xfrm>
            <a:off x="838200" y="365125"/>
            <a:ext cx="10515600" cy="1325563"/>
          </a:xfrm>
        </p:spPr>
        <p:txBody>
          <a:bodyPr/>
          <a:lstStyle/>
          <a:p>
            <a:r>
              <a:rPr lang="en-US" dirty="0"/>
              <a:t>The Most Common Tasks</a:t>
            </a:r>
          </a:p>
        </p:txBody>
      </p:sp>
      <p:sp>
        <p:nvSpPr>
          <p:cNvPr id="4" name="Rectangle 3">
            <a:extLst>
              <a:ext uri="{FF2B5EF4-FFF2-40B4-BE49-F238E27FC236}">
                <a16:creationId xmlns:a16="http://schemas.microsoft.com/office/drawing/2014/main" id="{4DDD8AFF-E1F1-4759-B49D-1AC7624B29A6}"/>
              </a:ext>
            </a:extLst>
          </p:cNvPr>
          <p:cNvSpPr/>
          <p:nvPr/>
        </p:nvSpPr>
        <p:spPr>
          <a:xfrm>
            <a:off x="206947" y="5189177"/>
            <a:ext cx="4534591" cy="6290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Min / Max Detection</a:t>
            </a:r>
          </a:p>
        </p:txBody>
      </p:sp>
      <p:sp>
        <p:nvSpPr>
          <p:cNvPr id="5" name="Rectangle 4">
            <a:extLst>
              <a:ext uri="{FF2B5EF4-FFF2-40B4-BE49-F238E27FC236}">
                <a16:creationId xmlns:a16="http://schemas.microsoft.com/office/drawing/2014/main" id="{76C1F9A5-15C8-4A45-B0BD-93EF4B1A1E3E}"/>
              </a:ext>
            </a:extLst>
          </p:cNvPr>
          <p:cNvSpPr/>
          <p:nvPr/>
        </p:nvSpPr>
        <p:spPr>
          <a:xfrm>
            <a:off x="206947" y="6031796"/>
            <a:ext cx="4534591" cy="62905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b="1" dirty="0"/>
              <a:t>Trend / Pattern Detection</a:t>
            </a:r>
          </a:p>
        </p:txBody>
      </p:sp>
      <p:sp>
        <p:nvSpPr>
          <p:cNvPr id="6" name="Rectangle 5">
            <a:extLst>
              <a:ext uri="{FF2B5EF4-FFF2-40B4-BE49-F238E27FC236}">
                <a16:creationId xmlns:a16="http://schemas.microsoft.com/office/drawing/2014/main" id="{44474974-207B-4462-BD55-B3C81BF83261}"/>
              </a:ext>
            </a:extLst>
          </p:cNvPr>
          <p:cNvSpPr/>
          <p:nvPr/>
        </p:nvSpPr>
        <p:spPr>
          <a:xfrm>
            <a:off x="206946" y="3429000"/>
            <a:ext cx="4534591" cy="6290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Single Value Detection</a:t>
            </a:r>
          </a:p>
        </p:txBody>
      </p:sp>
      <p:sp>
        <p:nvSpPr>
          <p:cNvPr id="7" name="Rectangle 6">
            <a:extLst>
              <a:ext uri="{FF2B5EF4-FFF2-40B4-BE49-F238E27FC236}">
                <a16:creationId xmlns:a16="http://schemas.microsoft.com/office/drawing/2014/main" id="{4131ACC5-7F33-4DA4-BC9E-DE5C96E76CDB}"/>
              </a:ext>
            </a:extLst>
          </p:cNvPr>
          <p:cNvSpPr/>
          <p:nvPr/>
        </p:nvSpPr>
        <p:spPr>
          <a:xfrm>
            <a:off x="206947" y="4271619"/>
            <a:ext cx="4534591" cy="6290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Data Values Comparison</a:t>
            </a:r>
          </a:p>
        </p:txBody>
      </p:sp>
      <p:pic>
        <p:nvPicPr>
          <p:cNvPr id="8" name="Picture 7">
            <a:extLst>
              <a:ext uri="{FF2B5EF4-FFF2-40B4-BE49-F238E27FC236}">
                <a16:creationId xmlns:a16="http://schemas.microsoft.com/office/drawing/2014/main" id="{532BC3EC-94D2-4872-BC9F-0180BCC0E52C}"/>
              </a:ext>
            </a:extLst>
          </p:cNvPr>
          <p:cNvPicPr>
            <a:picLocks noChangeAspect="1"/>
          </p:cNvPicPr>
          <p:nvPr/>
        </p:nvPicPr>
        <p:blipFill>
          <a:blip r:embed="rId2"/>
          <a:stretch>
            <a:fillRect/>
          </a:stretch>
        </p:blipFill>
        <p:spPr>
          <a:xfrm>
            <a:off x="6621236" y="2078395"/>
            <a:ext cx="5242847" cy="4551796"/>
          </a:xfrm>
          <a:prstGeom prst="rect">
            <a:avLst/>
          </a:prstGeom>
        </p:spPr>
      </p:pic>
      <p:sp>
        <p:nvSpPr>
          <p:cNvPr id="3" name="Arrow: Up 2">
            <a:extLst>
              <a:ext uri="{FF2B5EF4-FFF2-40B4-BE49-F238E27FC236}">
                <a16:creationId xmlns:a16="http://schemas.microsoft.com/office/drawing/2014/main" id="{1E901578-520D-4DD8-99D7-2FB4A1EB38E8}"/>
              </a:ext>
            </a:extLst>
          </p:cNvPr>
          <p:cNvSpPr/>
          <p:nvPr/>
        </p:nvSpPr>
        <p:spPr>
          <a:xfrm>
            <a:off x="5687785" y="3625916"/>
            <a:ext cx="816429" cy="1877786"/>
          </a:xfrm>
          <a:prstGeom prst="up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113062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90FF2E3-4F16-43DF-B1AC-B310A1800EEC}"/>
              </a:ext>
            </a:extLst>
          </p:cNvPr>
          <p:cNvPicPr>
            <a:picLocks noChangeAspect="1"/>
          </p:cNvPicPr>
          <p:nvPr/>
        </p:nvPicPr>
        <p:blipFill>
          <a:blip r:embed="rId3"/>
          <a:stretch>
            <a:fillRect/>
          </a:stretch>
        </p:blipFill>
        <p:spPr>
          <a:xfrm>
            <a:off x="2127362" y="1904320"/>
            <a:ext cx="7937276" cy="4953680"/>
          </a:xfrm>
          <a:prstGeom prst="rect">
            <a:avLst/>
          </a:prstGeom>
        </p:spPr>
      </p:pic>
      <p:sp>
        <p:nvSpPr>
          <p:cNvPr id="5" name="Title 1">
            <a:extLst>
              <a:ext uri="{FF2B5EF4-FFF2-40B4-BE49-F238E27FC236}">
                <a16:creationId xmlns:a16="http://schemas.microsoft.com/office/drawing/2014/main" id="{06B2515E-E290-470E-809D-14E5F3169241}"/>
              </a:ext>
            </a:extLst>
          </p:cNvPr>
          <p:cNvSpPr>
            <a:spLocks noGrp="1"/>
          </p:cNvSpPr>
          <p:nvPr>
            <p:ph type="title"/>
          </p:nvPr>
        </p:nvSpPr>
        <p:spPr>
          <a:xfrm>
            <a:off x="838200" y="365125"/>
            <a:ext cx="10515600" cy="1325563"/>
          </a:xfrm>
        </p:spPr>
        <p:txBody>
          <a:bodyPr/>
          <a:lstStyle/>
          <a:p>
            <a:r>
              <a:rPr lang="en-US" dirty="0"/>
              <a:t>Line Graphs</a:t>
            </a:r>
          </a:p>
        </p:txBody>
      </p:sp>
    </p:spTree>
    <p:extLst>
      <p:ext uri="{BB962C8B-B14F-4D97-AF65-F5344CB8AC3E}">
        <p14:creationId xmlns:p14="http://schemas.microsoft.com/office/powerpoint/2010/main" val="26546764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Image result for line graph">
            <a:extLst>
              <a:ext uri="{FF2B5EF4-FFF2-40B4-BE49-F238E27FC236}">
                <a16:creationId xmlns:a16="http://schemas.microsoft.com/office/drawing/2014/main" id="{56FC6827-5DF2-40F1-93B8-9593CC96D44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065" r="5105" b="23193"/>
          <a:stretch/>
        </p:blipFill>
        <p:spPr bwMode="auto">
          <a:xfrm>
            <a:off x="3319244" y="2394313"/>
            <a:ext cx="5500907" cy="4317534"/>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ED7AFFFD-870B-4BA0-9924-482FC3775F70}"/>
              </a:ext>
            </a:extLst>
          </p:cNvPr>
          <p:cNvSpPr/>
          <p:nvPr/>
        </p:nvSpPr>
        <p:spPr>
          <a:xfrm>
            <a:off x="3319244" y="1886779"/>
            <a:ext cx="5553512" cy="4825068"/>
          </a:xfrm>
          <a:prstGeom prst="rect">
            <a:avLst/>
          </a:prstGeom>
          <a:no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237677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Related image">
            <a:extLst>
              <a:ext uri="{FF2B5EF4-FFF2-40B4-BE49-F238E27FC236}">
                <a16:creationId xmlns:a16="http://schemas.microsoft.com/office/drawing/2014/main" id="{DAD5B1F9-8800-42D4-9130-60B0A26893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588"/>
            <a:ext cx="12192000" cy="6854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90202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26854D-F06F-4713-A74D-1FE8C9B7F950}"/>
              </a:ext>
            </a:extLst>
          </p:cNvPr>
          <p:cNvSpPr>
            <a:spLocks noGrp="1"/>
          </p:cNvSpPr>
          <p:nvPr>
            <p:ph type="title"/>
          </p:nvPr>
        </p:nvSpPr>
        <p:spPr/>
        <p:txBody>
          <a:bodyPr/>
          <a:lstStyle/>
          <a:p>
            <a:endParaRPr lang="en-US"/>
          </a:p>
        </p:txBody>
      </p:sp>
      <p:pic>
        <p:nvPicPr>
          <p:cNvPr id="4" name="Picture 2" descr="Image result for line graph">
            <a:extLst>
              <a:ext uri="{FF2B5EF4-FFF2-40B4-BE49-F238E27FC236}">
                <a16:creationId xmlns:a16="http://schemas.microsoft.com/office/drawing/2014/main" id="{F56F5CB2-DAF1-4754-ABB9-49712A11B52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065" r="5105" b="23193"/>
          <a:stretch/>
        </p:blipFill>
        <p:spPr bwMode="auto">
          <a:xfrm>
            <a:off x="3207790" y="2347869"/>
            <a:ext cx="5500907" cy="4317534"/>
          </a:xfrm>
          <a:prstGeom prst="rect">
            <a:avLst/>
          </a:prstGeom>
          <a:noFill/>
          <a:extLst>
            <a:ext uri="{909E8E84-426E-40DD-AFC4-6F175D3DCCD1}">
              <a14:hiddenFill xmlns:a14="http://schemas.microsoft.com/office/drawing/2010/main">
                <a:solidFill>
                  <a:srgbClr val="FFFFFF"/>
                </a:solidFill>
              </a14:hiddenFill>
            </a:ext>
          </a:extLst>
        </p:spPr>
      </p:pic>
      <p:sp>
        <p:nvSpPr>
          <p:cNvPr id="5" name="Oval 4">
            <a:extLst>
              <a:ext uri="{FF2B5EF4-FFF2-40B4-BE49-F238E27FC236}">
                <a16:creationId xmlns:a16="http://schemas.microsoft.com/office/drawing/2014/main" id="{F9FB9C9F-759C-4C82-BDA8-9FFBF11A1F96}"/>
              </a:ext>
            </a:extLst>
          </p:cNvPr>
          <p:cNvSpPr/>
          <p:nvPr/>
        </p:nvSpPr>
        <p:spPr>
          <a:xfrm>
            <a:off x="5075254" y="3855661"/>
            <a:ext cx="979714" cy="26405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7667675C-1083-4C5D-B081-E97F816F23EE}"/>
              </a:ext>
            </a:extLst>
          </p:cNvPr>
          <p:cNvSpPr/>
          <p:nvPr/>
        </p:nvSpPr>
        <p:spPr>
          <a:xfrm>
            <a:off x="3651665" y="2535379"/>
            <a:ext cx="979714" cy="26405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7B921087-75A2-41C7-9F37-83CBAB0BD1AE}"/>
              </a:ext>
            </a:extLst>
          </p:cNvPr>
          <p:cNvSpPr/>
          <p:nvPr/>
        </p:nvSpPr>
        <p:spPr>
          <a:xfrm>
            <a:off x="6498843" y="2535379"/>
            <a:ext cx="979714" cy="26405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210F393F-2184-4238-9BB3-74BCF81CEA72}"/>
              </a:ext>
            </a:extLst>
          </p:cNvPr>
          <p:cNvSpPr/>
          <p:nvPr/>
        </p:nvSpPr>
        <p:spPr>
          <a:xfrm>
            <a:off x="7603770" y="2535379"/>
            <a:ext cx="979714" cy="188666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134CE84F-511A-4003-810A-769B9C677013}"/>
              </a:ext>
            </a:extLst>
          </p:cNvPr>
          <p:cNvSpPr/>
          <p:nvPr/>
        </p:nvSpPr>
        <p:spPr>
          <a:xfrm>
            <a:off x="7603770" y="5086873"/>
            <a:ext cx="979714" cy="12812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E42C12C-920F-437D-8239-BA218DF8D9DE}"/>
              </a:ext>
            </a:extLst>
          </p:cNvPr>
          <p:cNvSpPr/>
          <p:nvPr/>
        </p:nvSpPr>
        <p:spPr>
          <a:xfrm>
            <a:off x="3207790" y="1840335"/>
            <a:ext cx="5553512" cy="4825068"/>
          </a:xfrm>
          <a:prstGeom prst="rect">
            <a:avLst/>
          </a:prstGeom>
          <a:no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0276412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D5EC92D-0C0E-4C64-8F06-9DA7E2E22C92}"/>
              </a:ext>
            </a:extLst>
          </p:cNvPr>
          <p:cNvSpPr/>
          <p:nvPr/>
        </p:nvSpPr>
        <p:spPr>
          <a:xfrm>
            <a:off x="3583775" y="2271856"/>
            <a:ext cx="4534591" cy="6290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Single Value Detection</a:t>
            </a:r>
          </a:p>
        </p:txBody>
      </p:sp>
      <p:sp>
        <p:nvSpPr>
          <p:cNvPr id="5" name="Rectangle 4">
            <a:extLst>
              <a:ext uri="{FF2B5EF4-FFF2-40B4-BE49-F238E27FC236}">
                <a16:creationId xmlns:a16="http://schemas.microsoft.com/office/drawing/2014/main" id="{8ABF53DC-71B0-42F1-AB76-C0392C93807F}"/>
              </a:ext>
            </a:extLst>
          </p:cNvPr>
          <p:cNvSpPr/>
          <p:nvPr/>
        </p:nvSpPr>
        <p:spPr>
          <a:xfrm>
            <a:off x="3583776" y="3114475"/>
            <a:ext cx="4534591" cy="6290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Data Values Comparison</a:t>
            </a:r>
          </a:p>
        </p:txBody>
      </p:sp>
    </p:spTree>
    <p:extLst>
      <p:ext uri="{BB962C8B-B14F-4D97-AF65-F5344CB8AC3E}">
        <p14:creationId xmlns:p14="http://schemas.microsoft.com/office/powerpoint/2010/main" val="5697576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C118E57-42E7-47A4-86C5-E5C3DCDF0E35}"/>
              </a:ext>
            </a:extLst>
          </p:cNvPr>
          <p:cNvSpPr/>
          <p:nvPr/>
        </p:nvSpPr>
        <p:spPr>
          <a:xfrm>
            <a:off x="3234080" y="1823332"/>
            <a:ext cx="5553512" cy="4825068"/>
          </a:xfrm>
          <a:prstGeom prst="rect">
            <a:avLst/>
          </a:prstGeom>
          <a:solidFill>
            <a:schemeClr val="bg1"/>
          </a:solid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Image result for line graph">
            <a:extLst>
              <a:ext uri="{FF2B5EF4-FFF2-40B4-BE49-F238E27FC236}">
                <a16:creationId xmlns:a16="http://schemas.microsoft.com/office/drawing/2014/main" id="{A6613E53-0AFC-4A91-8BF4-D21B56ECA0DB}"/>
              </a:ext>
            </a:extLst>
          </p:cNvPr>
          <p:cNvPicPr>
            <a:picLocks noChangeAspect="1" noChangeArrowheads="1"/>
          </p:cNvPicPr>
          <p:nvPr/>
        </p:nvPicPr>
        <p:blipFill rotWithShape="1">
          <a:blip r:embed="rId2">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l="5065" r="5105" b="23193"/>
          <a:stretch/>
        </p:blipFill>
        <p:spPr bwMode="auto">
          <a:xfrm>
            <a:off x="3234080" y="2330866"/>
            <a:ext cx="5500907" cy="4317534"/>
          </a:xfrm>
          <a:prstGeom prst="rect">
            <a:avLst/>
          </a:prstGeom>
          <a:noFill/>
          <a:extLst>
            <a:ext uri="{909E8E84-426E-40DD-AFC4-6F175D3DCCD1}">
              <a14:hiddenFill xmlns:a14="http://schemas.microsoft.com/office/drawing/2010/main">
                <a:solidFill>
                  <a:srgbClr val="FFFFFF"/>
                </a:solidFill>
              </a14:hiddenFill>
            </a:ext>
          </a:extLst>
        </p:spPr>
      </p:pic>
      <p:cxnSp>
        <p:nvCxnSpPr>
          <p:cNvPr id="22" name="Straight Connector 21">
            <a:extLst>
              <a:ext uri="{FF2B5EF4-FFF2-40B4-BE49-F238E27FC236}">
                <a16:creationId xmlns:a16="http://schemas.microsoft.com/office/drawing/2014/main" id="{0C45C8E8-65E5-4AA6-ABFE-C3D99DAF6E6A}"/>
              </a:ext>
            </a:extLst>
          </p:cNvPr>
          <p:cNvCxnSpPr/>
          <p:nvPr/>
        </p:nvCxnSpPr>
        <p:spPr>
          <a:xfrm flipV="1">
            <a:off x="7775320" y="1823332"/>
            <a:ext cx="0" cy="2894202"/>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C827A26-0632-4731-9E1A-D2EF504515BF}"/>
              </a:ext>
            </a:extLst>
          </p:cNvPr>
          <p:cNvCxnSpPr/>
          <p:nvPr/>
        </p:nvCxnSpPr>
        <p:spPr>
          <a:xfrm flipV="1">
            <a:off x="7776718" y="3754198"/>
            <a:ext cx="0" cy="2894202"/>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7C1987C3-3502-4F2B-94EF-2ED2AD06D142}"/>
              </a:ext>
            </a:extLst>
          </p:cNvPr>
          <p:cNvCxnSpPr/>
          <p:nvPr/>
        </p:nvCxnSpPr>
        <p:spPr>
          <a:xfrm flipV="1">
            <a:off x="6392535" y="1823332"/>
            <a:ext cx="0" cy="2894202"/>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BA0608FB-C076-45A8-A786-0B65A717365B}"/>
              </a:ext>
            </a:extLst>
          </p:cNvPr>
          <p:cNvCxnSpPr/>
          <p:nvPr/>
        </p:nvCxnSpPr>
        <p:spPr>
          <a:xfrm flipV="1">
            <a:off x="6393933" y="3754198"/>
            <a:ext cx="0" cy="2894202"/>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69D9DDCC-814B-4A59-9627-7C45F2E476E6}"/>
              </a:ext>
            </a:extLst>
          </p:cNvPr>
          <p:cNvCxnSpPr/>
          <p:nvPr/>
        </p:nvCxnSpPr>
        <p:spPr>
          <a:xfrm flipV="1">
            <a:off x="5060083" y="1823332"/>
            <a:ext cx="0" cy="2894202"/>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5DA25CE5-60D2-48D3-96A0-CE9AF6544F7E}"/>
              </a:ext>
            </a:extLst>
          </p:cNvPr>
          <p:cNvCxnSpPr/>
          <p:nvPr/>
        </p:nvCxnSpPr>
        <p:spPr>
          <a:xfrm flipV="1">
            <a:off x="5061481" y="3754198"/>
            <a:ext cx="0" cy="2894202"/>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1E2D1C0C-2F77-4F55-B215-5B6D4D1E63E4}"/>
              </a:ext>
            </a:extLst>
          </p:cNvPr>
          <p:cNvSpPr/>
          <p:nvPr/>
        </p:nvSpPr>
        <p:spPr>
          <a:xfrm>
            <a:off x="8113313" y="4463069"/>
            <a:ext cx="224070" cy="22407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1">
            <a:extLst>
              <a:ext uri="{FF2B5EF4-FFF2-40B4-BE49-F238E27FC236}">
                <a16:creationId xmlns:a16="http://schemas.microsoft.com/office/drawing/2014/main" id="{AFEB5A11-40F8-4800-BC05-C64B250F7F60}"/>
              </a:ext>
            </a:extLst>
          </p:cNvPr>
          <p:cNvSpPr>
            <a:spLocks noGrp="1"/>
          </p:cNvSpPr>
          <p:nvPr>
            <p:ph type="title"/>
          </p:nvPr>
        </p:nvSpPr>
        <p:spPr>
          <a:xfrm>
            <a:off x="838200" y="365125"/>
            <a:ext cx="10515600" cy="1325563"/>
          </a:xfrm>
        </p:spPr>
        <p:txBody>
          <a:bodyPr/>
          <a:lstStyle/>
          <a:p>
            <a:pPr algn="ctr"/>
            <a:r>
              <a:rPr lang="en-US" b="1" dirty="0"/>
              <a:t>Single Value Detection</a:t>
            </a:r>
          </a:p>
        </p:txBody>
      </p:sp>
    </p:spTree>
    <p:extLst>
      <p:ext uri="{BB962C8B-B14F-4D97-AF65-F5344CB8AC3E}">
        <p14:creationId xmlns:p14="http://schemas.microsoft.com/office/powerpoint/2010/main" val="314242288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C118E57-42E7-47A4-86C5-E5C3DCDF0E35}"/>
              </a:ext>
            </a:extLst>
          </p:cNvPr>
          <p:cNvSpPr/>
          <p:nvPr/>
        </p:nvSpPr>
        <p:spPr>
          <a:xfrm>
            <a:off x="2847317" y="784110"/>
            <a:ext cx="5553512" cy="4825068"/>
          </a:xfrm>
          <a:prstGeom prst="rect">
            <a:avLst/>
          </a:prstGeom>
          <a:solidFill>
            <a:schemeClr val="bg1"/>
          </a:solid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Image result for line graph">
            <a:extLst>
              <a:ext uri="{FF2B5EF4-FFF2-40B4-BE49-F238E27FC236}">
                <a16:creationId xmlns:a16="http://schemas.microsoft.com/office/drawing/2014/main" id="{A6613E53-0AFC-4A91-8BF4-D21B56ECA0DB}"/>
              </a:ext>
            </a:extLst>
          </p:cNvPr>
          <p:cNvPicPr>
            <a:picLocks noChangeAspect="1" noChangeArrowheads="1"/>
          </p:cNvPicPr>
          <p:nvPr/>
        </p:nvPicPr>
        <p:blipFill rotWithShape="1">
          <a:blip r:embed="rId3">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l="5065" r="5105" b="23193"/>
          <a:stretch/>
        </p:blipFill>
        <p:spPr bwMode="auto">
          <a:xfrm>
            <a:off x="2847317" y="1291644"/>
            <a:ext cx="5500907" cy="4317534"/>
          </a:xfrm>
          <a:prstGeom prst="rect">
            <a:avLst/>
          </a:prstGeom>
          <a:noFill/>
          <a:extLst>
            <a:ext uri="{909E8E84-426E-40DD-AFC4-6F175D3DCCD1}">
              <a14:hiddenFill xmlns:a14="http://schemas.microsoft.com/office/drawing/2010/main">
                <a:solidFill>
                  <a:srgbClr val="FFFFFF"/>
                </a:solidFill>
              </a14:hiddenFill>
            </a:ext>
          </a:extLst>
        </p:spPr>
      </p:pic>
      <p:cxnSp>
        <p:nvCxnSpPr>
          <p:cNvPr id="22" name="Straight Connector 21">
            <a:extLst>
              <a:ext uri="{FF2B5EF4-FFF2-40B4-BE49-F238E27FC236}">
                <a16:creationId xmlns:a16="http://schemas.microsoft.com/office/drawing/2014/main" id="{0C45C8E8-65E5-4AA6-ABFE-C3D99DAF6E6A}"/>
              </a:ext>
            </a:extLst>
          </p:cNvPr>
          <p:cNvCxnSpPr/>
          <p:nvPr/>
        </p:nvCxnSpPr>
        <p:spPr>
          <a:xfrm flipV="1">
            <a:off x="7388557" y="784110"/>
            <a:ext cx="0" cy="2894202"/>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C827A26-0632-4731-9E1A-D2EF504515BF}"/>
              </a:ext>
            </a:extLst>
          </p:cNvPr>
          <p:cNvCxnSpPr/>
          <p:nvPr/>
        </p:nvCxnSpPr>
        <p:spPr>
          <a:xfrm flipV="1">
            <a:off x="7389955" y="2714976"/>
            <a:ext cx="0" cy="2894202"/>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7C1987C3-3502-4F2B-94EF-2ED2AD06D142}"/>
              </a:ext>
            </a:extLst>
          </p:cNvPr>
          <p:cNvCxnSpPr/>
          <p:nvPr/>
        </p:nvCxnSpPr>
        <p:spPr>
          <a:xfrm flipV="1">
            <a:off x="6005772" y="784110"/>
            <a:ext cx="0" cy="2894202"/>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BA0608FB-C076-45A8-A786-0B65A717365B}"/>
              </a:ext>
            </a:extLst>
          </p:cNvPr>
          <p:cNvCxnSpPr/>
          <p:nvPr/>
        </p:nvCxnSpPr>
        <p:spPr>
          <a:xfrm flipV="1">
            <a:off x="6007170" y="2714976"/>
            <a:ext cx="0" cy="2894202"/>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69D9DDCC-814B-4A59-9627-7C45F2E476E6}"/>
              </a:ext>
            </a:extLst>
          </p:cNvPr>
          <p:cNvCxnSpPr/>
          <p:nvPr/>
        </p:nvCxnSpPr>
        <p:spPr>
          <a:xfrm flipV="1">
            <a:off x="4673320" y="784110"/>
            <a:ext cx="0" cy="2894202"/>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5DA25CE5-60D2-48D3-96A0-CE9AF6544F7E}"/>
              </a:ext>
            </a:extLst>
          </p:cNvPr>
          <p:cNvCxnSpPr/>
          <p:nvPr/>
        </p:nvCxnSpPr>
        <p:spPr>
          <a:xfrm flipV="1">
            <a:off x="4674718" y="2714976"/>
            <a:ext cx="0" cy="2894202"/>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pic>
        <p:nvPicPr>
          <p:cNvPr id="23" name="Picture 22">
            <a:extLst>
              <a:ext uri="{FF2B5EF4-FFF2-40B4-BE49-F238E27FC236}">
                <a16:creationId xmlns:a16="http://schemas.microsoft.com/office/drawing/2014/main" id="{8F6E0EEC-0325-44C1-99B7-B992321493FC}"/>
              </a:ext>
            </a:extLst>
          </p:cNvPr>
          <p:cNvPicPr>
            <a:picLocks noChangeAspect="1"/>
          </p:cNvPicPr>
          <p:nvPr/>
        </p:nvPicPr>
        <p:blipFill>
          <a:blip r:embed="rId4">
            <a:clrChange>
              <a:clrFrom>
                <a:srgbClr val="F7F7F7"/>
              </a:clrFrom>
              <a:clrTo>
                <a:srgbClr val="F7F7F7">
                  <a:alpha val="0"/>
                </a:srgbClr>
              </a:clrTo>
            </a:clrChange>
          </a:blip>
          <a:stretch>
            <a:fillRect/>
          </a:stretch>
        </p:blipFill>
        <p:spPr>
          <a:xfrm>
            <a:off x="7027939" y="4548485"/>
            <a:ext cx="2164160" cy="2185331"/>
          </a:xfrm>
          <a:prstGeom prst="rect">
            <a:avLst/>
          </a:prstGeom>
        </p:spPr>
      </p:pic>
      <p:cxnSp>
        <p:nvCxnSpPr>
          <p:cNvPr id="30" name="Straight Connector 29">
            <a:extLst>
              <a:ext uri="{FF2B5EF4-FFF2-40B4-BE49-F238E27FC236}">
                <a16:creationId xmlns:a16="http://schemas.microsoft.com/office/drawing/2014/main" id="{C60BDA13-6165-425D-A2D4-BC73597F7D81}"/>
              </a:ext>
            </a:extLst>
          </p:cNvPr>
          <p:cNvCxnSpPr/>
          <p:nvPr/>
        </p:nvCxnSpPr>
        <p:spPr>
          <a:xfrm>
            <a:off x="7388557" y="3510532"/>
            <a:ext cx="1115736" cy="0"/>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4CD0FA18-9F11-45C2-B48D-AFCC4190B1D6}"/>
              </a:ext>
            </a:extLst>
          </p:cNvPr>
          <p:cNvSpPr txBox="1"/>
          <p:nvPr/>
        </p:nvSpPr>
        <p:spPr>
          <a:xfrm>
            <a:off x="7633607" y="3181156"/>
            <a:ext cx="476412" cy="369332"/>
          </a:xfrm>
          <a:prstGeom prst="rect">
            <a:avLst/>
          </a:prstGeom>
          <a:noFill/>
        </p:spPr>
        <p:txBody>
          <a:bodyPr wrap="none" rtlCol="0">
            <a:spAutoFit/>
          </a:bodyPr>
          <a:lstStyle/>
          <a:p>
            <a:r>
              <a:rPr lang="en-US" dirty="0"/>
              <a:t>3.7</a:t>
            </a:r>
          </a:p>
        </p:txBody>
      </p:sp>
    </p:spTree>
    <p:extLst>
      <p:ext uri="{BB962C8B-B14F-4D97-AF65-F5344CB8AC3E}">
        <p14:creationId xmlns:p14="http://schemas.microsoft.com/office/powerpoint/2010/main" val="9590674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ED34375A-72F0-4FC3-8AAD-330E67A981EF}"/>
              </a:ext>
            </a:extLst>
          </p:cNvPr>
          <p:cNvGrpSpPr/>
          <p:nvPr/>
        </p:nvGrpSpPr>
        <p:grpSpPr>
          <a:xfrm>
            <a:off x="198540" y="1258348"/>
            <a:ext cx="5553512" cy="4825068"/>
            <a:chOff x="3319244" y="847288"/>
            <a:chExt cx="5553512" cy="4825068"/>
          </a:xfrm>
        </p:grpSpPr>
        <p:sp>
          <p:nvSpPr>
            <p:cNvPr id="4" name="Rectangle 3">
              <a:extLst>
                <a:ext uri="{FF2B5EF4-FFF2-40B4-BE49-F238E27FC236}">
                  <a16:creationId xmlns:a16="http://schemas.microsoft.com/office/drawing/2014/main" id="{2C118E57-42E7-47A4-86C5-E5C3DCDF0E35}"/>
                </a:ext>
              </a:extLst>
            </p:cNvPr>
            <p:cNvSpPr/>
            <p:nvPr/>
          </p:nvSpPr>
          <p:spPr>
            <a:xfrm>
              <a:off x="3319244" y="847288"/>
              <a:ext cx="5553512" cy="4825068"/>
            </a:xfrm>
            <a:prstGeom prst="rect">
              <a:avLst/>
            </a:prstGeom>
            <a:solidFill>
              <a:schemeClr val="bg1"/>
            </a:solid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Image result for line graph">
              <a:extLst>
                <a:ext uri="{FF2B5EF4-FFF2-40B4-BE49-F238E27FC236}">
                  <a16:creationId xmlns:a16="http://schemas.microsoft.com/office/drawing/2014/main" id="{A6613E53-0AFC-4A91-8BF4-D21B56ECA0DB}"/>
                </a:ext>
              </a:extLst>
            </p:cNvPr>
            <p:cNvPicPr>
              <a:picLocks noChangeAspect="1" noChangeArrowheads="1"/>
            </p:cNvPicPr>
            <p:nvPr/>
          </p:nvPicPr>
          <p:blipFill rotWithShape="1">
            <a:blip r:embed="rId2">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l="5065" r="5105" b="23193"/>
            <a:stretch/>
          </p:blipFill>
          <p:spPr bwMode="auto">
            <a:xfrm>
              <a:off x="3319244" y="1354822"/>
              <a:ext cx="5500907" cy="4317534"/>
            </a:xfrm>
            <a:prstGeom prst="rect">
              <a:avLst/>
            </a:prstGeom>
            <a:noFill/>
            <a:extLst>
              <a:ext uri="{909E8E84-426E-40DD-AFC4-6F175D3DCCD1}">
                <a14:hiddenFill xmlns:a14="http://schemas.microsoft.com/office/drawing/2010/main">
                  <a:solidFill>
                    <a:srgbClr val="FFFFFF"/>
                  </a:solidFill>
                </a14:hiddenFill>
              </a:ext>
            </a:extLst>
          </p:spPr>
        </p:pic>
        <p:cxnSp>
          <p:nvCxnSpPr>
            <p:cNvPr id="22" name="Straight Connector 21">
              <a:extLst>
                <a:ext uri="{FF2B5EF4-FFF2-40B4-BE49-F238E27FC236}">
                  <a16:creationId xmlns:a16="http://schemas.microsoft.com/office/drawing/2014/main" id="{0C45C8E8-65E5-4AA6-ABFE-C3D99DAF6E6A}"/>
                </a:ext>
              </a:extLst>
            </p:cNvPr>
            <p:cNvCxnSpPr/>
            <p:nvPr/>
          </p:nvCxnSpPr>
          <p:spPr>
            <a:xfrm flipV="1">
              <a:off x="7860484" y="847288"/>
              <a:ext cx="0" cy="2894202"/>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C827A26-0632-4731-9E1A-D2EF504515BF}"/>
                </a:ext>
              </a:extLst>
            </p:cNvPr>
            <p:cNvCxnSpPr/>
            <p:nvPr/>
          </p:nvCxnSpPr>
          <p:spPr>
            <a:xfrm flipV="1">
              <a:off x="7861882" y="2778154"/>
              <a:ext cx="0" cy="2894202"/>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7C1987C3-3502-4F2B-94EF-2ED2AD06D142}"/>
                </a:ext>
              </a:extLst>
            </p:cNvPr>
            <p:cNvCxnSpPr/>
            <p:nvPr/>
          </p:nvCxnSpPr>
          <p:spPr>
            <a:xfrm flipV="1">
              <a:off x="6477699" y="847288"/>
              <a:ext cx="0" cy="2894202"/>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BA0608FB-C076-45A8-A786-0B65A717365B}"/>
                </a:ext>
              </a:extLst>
            </p:cNvPr>
            <p:cNvCxnSpPr/>
            <p:nvPr/>
          </p:nvCxnSpPr>
          <p:spPr>
            <a:xfrm flipV="1">
              <a:off x="6479097" y="2778154"/>
              <a:ext cx="0" cy="2894202"/>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69D9DDCC-814B-4A59-9627-7C45F2E476E6}"/>
                </a:ext>
              </a:extLst>
            </p:cNvPr>
            <p:cNvCxnSpPr/>
            <p:nvPr/>
          </p:nvCxnSpPr>
          <p:spPr>
            <a:xfrm flipV="1">
              <a:off x="5145247" y="847288"/>
              <a:ext cx="0" cy="2894202"/>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5DA25CE5-60D2-48D3-96A0-CE9AF6544F7E}"/>
                </a:ext>
              </a:extLst>
            </p:cNvPr>
            <p:cNvCxnSpPr/>
            <p:nvPr/>
          </p:nvCxnSpPr>
          <p:spPr>
            <a:xfrm flipV="1">
              <a:off x="5146645" y="2778154"/>
              <a:ext cx="0" cy="2894202"/>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024" name="Oval 1023">
              <a:extLst>
                <a:ext uri="{FF2B5EF4-FFF2-40B4-BE49-F238E27FC236}">
                  <a16:creationId xmlns:a16="http://schemas.microsoft.com/office/drawing/2014/main" id="{DC99DB9F-AD46-4D1E-A351-13F3FDF0E1DD}"/>
                </a:ext>
              </a:extLst>
            </p:cNvPr>
            <p:cNvSpPr/>
            <p:nvPr/>
          </p:nvSpPr>
          <p:spPr>
            <a:xfrm>
              <a:off x="8648686" y="4585982"/>
              <a:ext cx="224070" cy="22407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Picture 10">
            <a:extLst>
              <a:ext uri="{FF2B5EF4-FFF2-40B4-BE49-F238E27FC236}">
                <a16:creationId xmlns:a16="http://schemas.microsoft.com/office/drawing/2014/main" id="{320EAE1C-2F7C-40F0-A6F4-F44886FB9335}"/>
              </a:ext>
            </a:extLst>
          </p:cNvPr>
          <p:cNvPicPr>
            <a:picLocks noChangeAspect="1"/>
          </p:cNvPicPr>
          <p:nvPr/>
        </p:nvPicPr>
        <p:blipFill>
          <a:blip r:embed="rId3">
            <a:clrChange>
              <a:clrFrom>
                <a:srgbClr val="F7F7F7"/>
              </a:clrFrom>
              <a:clrTo>
                <a:srgbClr val="F7F7F7">
                  <a:alpha val="0"/>
                </a:srgbClr>
              </a:clrTo>
            </a:clrChange>
          </a:blip>
          <a:stretch>
            <a:fillRect/>
          </a:stretch>
        </p:blipFill>
        <p:spPr>
          <a:xfrm>
            <a:off x="4278585" y="5321417"/>
            <a:ext cx="2164160" cy="2185331"/>
          </a:xfrm>
          <a:prstGeom prst="rect">
            <a:avLst/>
          </a:prstGeom>
        </p:spPr>
      </p:pic>
      <p:sp>
        <p:nvSpPr>
          <p:cNvPr id="2" name="Arrow: Up 1">
            <a:extLst>
              <a:ext uri="{FF2B5EF4-FFF2-40B4-BE49-F238E27FC236}">
                <a16:creationId xmlns:a16="http://schemas.microsoft.com/office/drawing/2014/main" id="{C3CE944B-3325-4A90-AC71-04F38CDF97E8}"/>
              </a:ext>
            </a:extLst>
          </p:cNvPr>
          <p:cNvSpPr/>
          <p:nvPr/>
        </p:nvSpPr>
        <p:spPr>
          <a:xfrm>
            <a:off x="5221076" y="6451134"/>
            <a:ext cx="572558" cy="1155919"/>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AD14F30B-F6A0-4924-972B-F42DBF4052B6}"/>
              </a:ext>
            </a:extLst>
          </p:cNvPr>
          <p:cNvGrpSpPr/>
          <p:nvPr/>
        </p:nvGrpSpPr>
        <p:grpSpPr>
          <a:xfrm>
            <a:off x="6085849" y="1258348"/>
            <a:ext cx="5553512" cy="4825068"/>
            <a:chOff x="3319244" y="847288"/>
            <a:chExt cx="5553512" cy="4825068"/>
          </a:xfrm>
        </p:grpSpPr>
        <p:sp>
          <p:nvSpPr>
            <p:cNvPr id="15" name="Rectangle 14">
              <a:extLst>
                <a:ext uri="{FF2B5EF4-FFF2-40B4-BE49-F238E27FC236}">
                  <a16:creationId xmlns:a16="http://schemas.microsoft.com/office/drawing/2014/main" id="{433BB56B-48A5-4087-AE0A-69C3014F0553}"/>
                </a:ext>
              </a:extLst>
            </p:cNvPr>
            <p:cNvSpPr/>
            <p:nvPr/>
          </p:nvSpPr>
          <p:spPr>
            <a:xfrm>
              <a:off x="3319244" y="847288"/>
              <a:ext cx="5553512" cy="4825068"/>
            </a:xfrm>
            <a:prstGeom prst="rect">
              <a:avLst/>
            </a:prstGeom>
            <a:solidFill>
              <a:schemeClr val="bg1"/>
            </a:solid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2" descr="Image result for line graph">
              <a:extLst>
                <a:ext uri="{FF2B5EF4-FFF2-40B4-BE49-F238E27FC236}">
                  <a16:creationId xmlns:a16="http://schemas.microsoft.com/office/drawing/2014/main" id="{BB02861B-95F9-408E-9EB7-ADCFAD885B1D}"/>
                </a:ext>
              </a:extLst>
            </p:cNvPr>
            <p:cNvPicPr>
              <a:picLocks noChangeAspect="1" noChangeArrowheads="1"/>
            </p:cNvPicPr>
            <p:nvPr/>
          </p:nvPicPr>
          <p:blipFill rotWithShape="1">
            <a:blip r:embed="rId2">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l="5065" r="5105" b="23193"/>
            <a:stretch/>
          </p:blipFill>
          <p:spPr bwMode="auto">
            <a:xfrm>
              <a:off x="3319244" y="1354822"/>
              <a:ext cx="5500907" cy="4317534"/>
            </a:xfrm>
            <a:prstGeom prst="rect">
              <a:avLst/>
            </a:prstGeom>
            <a:noFill/>
            <a:extLst>
              <a:ext uri="{909E8E84-426E-40DD-AFC4-6F175D3DCCD1}">
                <a14:hiddenFill xmlns:a14="http://schemas.microsoft.com/office/drawing/2010/main">
                  <a:solidFill>
                    <a:srgbClr val="FFFFFF"/>
                  </a:solidFill>
                </a14:hiddenFill>
              </a:ext>
            </a:extLst>
          </p:spPr>
        </p:pic>
        <p:cxnSp>
          <p:nvCxnSpPr>
            <p:cNvPr id="17" name="Straight Connector 16">
              <a:extLst>
                <a:ext uri="{FF2B5EF4-FFF2-40B4-BE49-F238E27FC236}">
                  <a16:creationId xmlns:a16="http://schemas.microsoft.com/office/drawing/2014/main" id="{86000C4C-359A-4471-A821-F0F54E19D182}"/>
                </a:ext>
              </a:extLst>
            </p:cNvPr>
            <p:cNvCxnSpPr/>
            <p:nvPr/>
          </p:nvCxnSpPr>
          <p:spPr>
            <a:xfrm flipV="1">
              <a:off x="7860484" y="847288"/>
              <a:ext cx="0" cy="2894202"/>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5AA8C092-C6F3-4C63-8594-71EE995FFB03}"/>
                </a:ext>
              </a:extLst>
            </p:cNvPr>
            <p:cNvCxnSpPr/>
            <p:nvPr/>
          </p:nvCxnSpPr>
          <p:spPr>
            <a:xfrm flipV="1">
              <a:off x="7861882" y="2778154"/>
              <a:ext cx="0" cy="2894202"/>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6B6C92B1-DF1A-4015-B105-84FCDC8E6572}"/>
                </a:ext>
              </a:extLst>
            </p:cNvPr>
            <p:cNvCxnSpPr/>
            <p:nvPr/>
          </p:nvCxnSpPr>
          <p:spPr>
            <a:xfrm flipV="1">
              <a:off x="6477699" y="847288"/>
              <a:ext cx="0" cy="2894202"/>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068F1397-DC4A-4E1C-86C8-9E5FA4DA4534}"/>
                </a:ext>
              </a:extLst>
            </p:cNvPr>
            <p:cNvCxnSpPr/>
            <p:nvPr/>
          </p:nvCxnSpPr>
          <p:spPr>
            <a:xfrm flipV="1">
              <a:off x="6479097" y="2778154"/>
              <a:ext cx="0" cy="2894202"/>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69EF3CF3-7ADE-438F-9056-9C0256CEDE4F}"/>
                </a:ext>
              </a:extLst>
            </p:cNvPr>
            <p:cNvCxnSpPr/>
            <p:nvPr/>
          </p:nvCxnSpPr>
          <p:spPr>
            <a:xfrm flipV="1">
              <a:off x="5145247" y="847288"/>
              <a:ext cx="0" cy="2894202"/>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AF048E75-CE01-4664-959F-450D6582BDF5}"/>
                </a:ext>
              </a:extLst>
            </p:cNvPr>
            <p:cNvCxnSpPr/>
            <p:nvPr/>
          </p:nvCxnSpPr>
          <p:spPr>
            <a:xfrm flipV="1">
              <a:off x="5146645" y="2778154"/>
              <a:ext cx="0" cy="2894202"/>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BB2E9BEF-DA60-498C-B012-15651B060FFE}"/>
                </a:ext>
              </a:extLst>
            </p:cNvPr>
            <p:cNvSpPr/>
            <p:nvPr/>
          </p:nvSpPr>
          <p:spPr>
            <a:xfrm>
              <a:off x="8648686" y="4585982"/>
              <a:ext cx="224070" cy="22407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 name="Picture 4">
            <a:extLst>
              <a:ext uri="{FF2B5EF4-FFF2-40B4-BE49-F238E27FC236}">
                <a16:creationId xmlns:a16="http://schemas.microsoft.com/office/drawing/2014/main" id="{CE92ACE1-D0FD-4C81-93E5-48ADC861E3DA}"/>
              </a:ext>
            </a:extLst>
          </p:cNvPr>
          <p:cNvPicPr>
            <a:picLocks noChangeAspect="1"/>
          </p:cNvPicPr>
          <p:nvPr/>
        </p:nvPicPr>
        <p:blipFill rotWithShape="1">
          <a:blip r:embed="rId4"/>
          <a:srcRect l="81212" t="2107" b="1674"/>
          <a:stretch/>
        </p:blipFill>
        <p:spPr>
          <a:xfrm>
            <a:off x="10606129" y="1258349"/>
            <a:ext cx="1042416" cy="3305262"/>
          </a:xfrm>
          <a:prstGeom prst="rect">
            <a:avLst/>
          </a:prstGeom>
        </p:spPr>
      </p:pic>
      <p:cxnSp>
        <p:nvCxnSpPr>
          <p:cNvPr id="40" name="Straight Connector 39">
            <a:extLst>
              <a:ext uri="{FF2B5EF4-FFF2-40B4-BE49-F238E27FC236}">
                <a16:creationId xmlns:a16="http://schemas.microsoft.com/office/drawing/2014/main" id="{D61CF55D-3025-4908-BEC9-ECED003A3197}"/>
              </a:ext>
            </a:extLst>
          </p:cNvPr>
          <p:cNvCxnSpPr/>
          <p:nvPr/>
        </p:nvCxnSpPr>
        <p:spPr>
          <a:xfrm>
            <a:off x="10622968" y="3924766"/>
            <a:ext cx="1115736" cy="0"/>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CF473736-22BA-454C-8D6C-310D6EF251CA}"/>
              </a:ext>
            </a:extLst>
          </p:cNvPr>
          <p:cNvSpPr txBox="1"/>
          <p:nvPr/>
        </p:nvSpPr>
        <p:spPr>
          <a:xfrm>
            <a:off x="10868018" y="3503111"/>
            <a:ext cx="301686" cy="369332"/>
          </a:xfrm>
          <a:prstGeom prst="rect">
            <a:avLst/>
          </a:prstGeom>
          <a:noFill/>
        </p:spPr>
        <p:txBody>
          <a:bodyPr wrap="none" rtlCol="0">
            <a:spAutoFit/>
          </a:bodyPr>
          <a:lstStyle/>
          <a:p>
            <a:r>
              <a:rPr lang="en-US" dirty="0"/>
              <a:t>2</a:t>
            </a:r>
          </a:p>
        </p:txBody>
      </p:sp>
      <p:pic>
        <p:nvPicPr>
          <p:cNvPr id="6" name="Picture 5">
            <a:extLst>
              <a:ext uri="{FF2B5EF4-FFF2-40B4-BE49-F238E27FC236}">
                <a16:creationId xmlns:a16="http://schemas.microsoft.com/office/drawing/2014/main" id="{A8327411-61E7-4AC4-AF3A-D4B85A297D3A}"/>
              </a:ext>
            </a:extLst>
          </p:cNvPr>
          <p:cNvPicPr>
            <a:picLocks noChangeAspect="1"/>
          </p:cNvPicPr>
          <p:nvPr/>
        </p:nvPicPr>
        <p:blipFill rotWithShape="1">
          <a:blip r:embed="rId5"/>
          <a:srcRect l="82781" t="82461" r="1181" b="2595"/>
          <a:stretch/>
        </p:blipFill>
        <p:spPr>
          <a:xfrm>
            <a:off x="10712530" y="4523416"/>
            <a:ext cx="896584" cy="727046"/>
          </a:xfrm>
          <a:prstGeom prst="rect">
            <a:avLst/>
          </a:prstGeom>
        </p:spPr>
      </p:pic>
      <p:pic>
        <p:nvPicPr>
          <p:cNvPr id="42" name="Picture 41">
            <a:extLst>
              <a:ext uri="{FF2B5EF4-FFF2-40B4-BE49-F238E27FC236}">
                <a16:creationId xmlns:a16="http://schemas.microsoft.com/office/drawing/2014/main" id="{EDF7CE33-A6F0-4F93-8969-9E701350E2F6}"/>
              </a:ext>
            </a:extLst>
          </p:cNvPr>
          <p:cNvPicPr>
            <a:picLocks noChangeAspect="1"/>
          </p:cNvPicPr>
          <p:nvPr/>
        </p:nvPicPr>
        <p:blipFill>
          <a:blip r:embed="rId3">
            <a:clrChange>
              <a:clrFrom>
                <a:srgbClr val="F7F7F7"/>
              </a:clrFrom>
              <a:clrTo>
                <a:srgbClr val="F7F7F7">
                  <a:alpha val="0"/>
                </a:srgbClr>
              </a:clrTo>
            </a:clrChange>
          </a:blip>
          <a:stretch>
            <a:fillRect/>
          </a:stretch>
        </p:blipFill>
        <p:spPr>
          <a:xfrm>
            <a:off x="10262350" y="4053463"/>
            <a:ext cx="2164160" cy="2185331"/>
          </a:xfrm>
          <a:prstGeom prst="rect">
            <a:avLst/>
          </a:prstGeom>
        </p:spPr>
      </p:pic>
      <p:sp>
        <p:nvSpPr>
          <p:cNvPr id="43" name="Arrow: Up 42">
            <a:extLst>
              <a:ext uri="{FF2B5EF4-FFF2-40B4-BE49-F238E27FC236}">
                <a16:creationId xmlns:a16="http://schemas.microsoft.com/office/drawing/2014/main" id="{5F9D4309-616A-4540-A3E8-BFE131EAF07C}"/>
              </a:ext>
            </a:extLst>
          </p:cNvPr>
          <p:cNvSpPr/>
          <p:nvPr/>
        </p:nvSpPr>
        <p:spPr>
          <a:xfrm>
            <a:off x="11204841" y="5183180"/>
            <a:ext cx="572558" cy="1155919"/>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43">
            <a:extLst>
              <a:ext uri="{FF2B5EF4-FFF2-40B4-BE49-F238E27FC236}">
                <a16:creationId xmlns:a16="http://schemas.microsoft.com/office/drawing/2014/main" id="{877EF222-1373-4793-B8DE-BFEE3ACDE643}"/>
              </a:ext>
            </a:extLst>
          </p:cNvPr>
          <p:cNvCxnSpPr/>
          <p:nvPr/>
        </p:nvCxnSpPr>
        <p:spPr>
          <a:xfrm>
            <a:off x="4723002" y="3976499"/>
            <a:ext cx="1115736" cy="0"/>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D673165D-1208-475C-A0FF-D4D5491719FA}"/>
              </a:ext>
            </a:extLst>
          </p:cNvPr>
          <p:cNvSpPr txBox="1"/>
          <p:nvPr/>
        </p:nvSpPr>
        <p:spPr>
          <a:xfrm>
            <a:off x="5021306" y="3607167"/>
            <a:ext cx="476412" cy="369332"/>
          </a:xfrm>
          <a:prstGeom prst="rect">
            <a:avLst/>
          </a:prstGeom>
          <a:noFill/>
        </p:spPr>
        <p:txBody>
          <a:bodyPr wrap="none" rtlCol="0">
            <a:spAutoFit/>
          </a:bodyPr>
          <a:lstStyle/>
          <a:p>
            <a:r>
              <a:rPr lang="en-US" dirty="0"/>
              <a:t>3.7</a:t>
            </a:r>
          </a:p>
        </p:txBody>
      </p:sp>
    </p:spTree>
    <p:extLst>
      <p:ext uri="{BB962C8B-B14F-4D97-AF65-F5344CB8AC3E}">
        <p14:creationId xmlns:p14="http://schemas.microsoft.com/office/powerpoint/2010/main" val="230974006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ED34375A-72F0-4FC3-8AAD-330E67A981EF}"/>
              </a:ext>
            </a:extLst>
          </p:cNvPr>
          <p:cNvGrpSpPr/>
          <p:nvPr/>
        </p:nvGrpSpPr>
        <p:grpSpPr>
          <a:xfrm>
            <a:off x="248874" y="1359016"/>
            <a:ext cx="5553512" cy="4825068"/>
            <a:chOff x="3319244" y="847288"/>
            <a:chExt cx="5553512" cy="4825068"/>
          </a:xfrm>
        </p:grpSpPr>
        <p:sp>
          <p:nvSpPr>
            <p:cNvPr id="4" name="Rectangle 3">
              <a:extLst>
                <a:ext uri="{FF2B5EF4-FFF2-40B4-BE49-F238E27FC236}">
                  <a16:creationId xmlns:a16="http://schemas.microsoft.com/office/drawing/2014/main" id="{2C118E57-42E7-47A4-86C5-E5C3DCDF0E35}"/>
                </a:ext>
              </a:extLst>
            </p:cNvPr>
            <p:cNvSpPr/>
            <p:nvPr/>
          </p:nvSpPr>
          <p:spPr>
            <a:xfrm>
              <a:off x="3319244" y="847288"/>
              <a:ext cx="5553512" cy="4825068"/>
            </a:xfrm>
            <a:prstGeom prst="rect">
              <a:avLst/>
            </a:prstGeom>
            <a:solidFill>
              <a:schemeClr val="bg1"/>
            </a:solid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Image result for line graph">
              <a:extLst>
                <a:ext uri="{FF2B5EF4-FFF2-40B4-BE49-F238E27FC236}">
                  <a16:creationId xmlns:a16="http://schemas.microsoft.com/office/drawing/2014/main" id="{A6613E53-0AFC-4A91-8BF4-D21B56ECA0DB}"/>
                </a:ext>
              </a:extLst>
            </p:cNvPr>
            <p:cNvPicPr>
              <a:picLocks noChangeAspect="1" noChangeArrowheads="1"/>
            </p:cNvPicPr>
            <p:nvPr/>
          </p:nvPicPr>
          <p:blipFill rotWithShape="1">
            <a:blip r:embed="rId2">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l="5065" r="5105" b="23193"/>
            <a:stretch/>
          </p:blipFill>
          <p:spPr bwMode="auto">
            <a:xfrm>
              <a:off x="3319244" y="1354822"/>
              <a:ext cx="5500907" cy="4317534"/>
            </a:xfrm>
            <a:prstGeom prst="rect">
              <a:avLst/>
            </a:prstGeom>
            <a:noFill/>
            <a:extLst>
              <a:ext uri="{909E8E84-426E-40DD-AFC4-6F175D3DCCD1}">
                <a14:hiddenFill xmlns:a14="http://schemas.microsoft.com/office/drawing/2010/main">
                  <a:solidFill>
                    <a:srgbClr val="FFFFFF"/>
                  </a:solidFill>
                </a14:hiddenFill>
              </a:ext>
            </a:extLst>
          </p:spPr>
        </p:pic>
        <p:cxnSp>
          <p:nvCxnSpPr>
            <p:cNvPr id="22" name="Straight Connector 21">
              <a:extLst>
                <a:ext uri="{FF2B5EF4-FFF2-40B4-BE49-F238E27FC236}">
                  <a16:creationId xmlns:a16="http://schemas.microsoft.com/office/drawing/2014/main" id="{0C45C8E8-65E5-4AA6-ABFE-C3D99DAF6E6A}"/>
                </a:ext>
              </a:extLst>
            </p:cNvPr>
            <p:cNvCxnSpPr/>
            <p:nvPr/>
          </p:nvCxnSpPr>
          <p:spPr>
            <a:xfrm flipV="1">
              <a:off x="7860484" y="847288"/>
              <a:ext cx="0" cy="2894202"/>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C827A26-0632-4731-9E1A-D2EF504515BF}"/>
                </a:ext>
              </a:extLst>
            </p:cNvPr>
            <p:cNvCxnSpPr/>
            <p:nvPr/>
          </p:nvCxnSpPr>
          <p:spPr>
            <a:xfrm flipV="1">
              <a:off x="7861882" y="2778154"/>
              <a:ext cx="0" cy="2894202"/>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7C1987C3-3502-4F2B-94EF-2ED2AD06D142}"/>
                </a:ext>
              </a:extLst>
            </p:cNvPr>
            <p:cNvCxnSpPr/>
            <p:nvPr/>
          </p:nvCxnSpPr>
          <p:spPr>
            <a:xfrm flipV="1">
              <a:off x="6477699" y="847288"/>
              <a:ext cx="0" cy="2894202"/>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BA0608FB-C076-45A8-A786-0B65A717365B}"/>
                </a:ext>
              </a:extLst>
            </p:cNvPr>
            <p:cNvCxnSpPr/>
            <p:nvPr/>
          </p:nvCxnSpPr>
          <p:spPr>
            <a:xfrm flipV="1">
              <a:off x="6479097" y="2778154"/>
              <a:ext cx="0" cy="2894202"/>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69D9DDCC-814B-4A59-9627-7C45F2E476E6}"/>
                </a:ext>
              </a:extLst>
            </p:cNvPr>
            <p:cNvCxnSpPr/>
            <p:nvPr/>
          </p:nvCxnSpPr>
          <p:spPr>
            <a:xfrm flipV="1">
              <a:off x="5145247" y="847288"/>
              <a:ext cx="0" cy="2894202"/>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5DA25CE5-60D2-48D3-96A0-CE9AF6544F7E}"/>
                </a:ext>
              </a:extLst>
            </p:cNvPr>
            <p:cNvCxnSpPr/>
            <p:nvPr/>
          </p:nvCxnSpPr>
          <p:spPr>
            <a:xfrm flipV="1">
              <a:off x="5146645" y="2778154"/>
              <a:ext cx="0" cy="2894202"/>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024" name="Oval 1023">
              <a:extLst>
                <a:ext uri="{FF2B5EF4-FFF2-40B4-BE49-F238E27FC236}">
                  <a16:creationId xmlns:a16="http://schemas.microsoft.com/office/drawing/2014/main" id="{DC99DB9F-AD46-4D1E-A351-13F3FDF0E1DD}"/>
                </a:ext>
              </a:extLst>
            </p:cNvPr>
            <p:cNvSpPr/>
            <p:nvPr/>
          </p:nvSpPr>
          <p:spPr>
            <a:xfrm>
              <a:off x="6396495" y="4421152"/>
              <a:ext cx="224070" cy="22407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Picture 10">
            <a:extLst>
              <a:ext uri="{FF2B5EF4-FFF2-40B4-BE49-F238E27FC236}">
                <a16:creationId xmlns:a16="http://schemas.microsoft.com/office/drawing/2014/main" id="{320EAE1C-2F7C-40F0-A6F4-F44886FB9335}"/>
              </a:ext>
            </a:extLst>
          </p:cNvPr>
          <p:cNvPicPr>
            <a:picLocks noChangeAspect="1"/>
          </p:cNvPicPr>
          <p:nvPr/>
        </p:nvPicPr>
        <p:blipFill>
          <a:blip r:embed="rId3">
            <a:clrChange>
              <a:clrFrom>
                <a:srgbClr val="F7F7F7"/>
              </a:clrFrom>
              <a:clrTo>
                <a:srgbClr val="F7F7F7">
                  <a:alpha val="0"/>
                </a:srgbClr>
              </a:clrTo>
            </a:clrChange>
          </a:blip>
          <a:stretch>
            <a:fillRect/>
          </a:stretch>
        </p:blipFill>
        <p:spPr>
          <a:xfrm>
            <a:off x="3107250" y="1603114"/>
            <a:ext cx="2164160" cy="2185331"/>
          </a:xfrm>
          <a:prstGeom prst="rect">
            <a:avLst/>
          </a:prstGeom>
        </p:spPr>
      </p:pic>
      <p:sp>
        <p:nvSpPr>
          <p:cNvPr id="2" name="Arrow: Up 1">
            <a:extLst>
              <a:ext uri="{FF2B5EF4-FFF2-40B4-BE49-F238E27FC236}">
                <a16:creationId xmlns:a16="http://schemas.microsoft.com/office/drawing/2014/main" id="{C3CE944B-3325-4A90-AC71-04F38CDF97E8}"/>
              </a:ext>
            </a:extLst>
          </p:cNvPr>
          <p:cNvSpPr/>
          <p:nvPr/>
        </p:nvSpPr>
        <p:spPr>
          <a:xfrm rot="10800000">
            <a:off x="4052056" y="2895962"/>
            <a:ext cx="572558" cy="1155919"/>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43">
            <a:extLst>
              <a:ext uri="{FF2B5EF4-FFF2-40B4-BE49-F238E27FC236}">
                <a16:creationId xmlns:a16="http://schemas.microsoft.com/office/drawing/2014/main" id="{877EF222-1373-4793-B8DE-BFEE3ACDE643}"/>
              </a:ext>
            </a:extLst>
          </p:cNvPr>
          <p:cNvCxnSpPr>
            <a:cxnSpLocks/>
          </p:cNvCxnSpPr>
          <p:nvPr/>
        </p:nvCxnSpPr>
        <p:spPr>
          <a:xfrm>
            <a:off x="3438160" y="5553629"/>
            <a:ext cx="1351954" cy="0"/>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9F610DC4-CEB7-47B5-8A82-95DD12342892}"/>
              </a:ext>
            </a:extLst>
          </p:cNvPr>
          <p:cNvSpPr txBox="1"/>
          <p:nvPr/>
        </p:nvSpPr>
        <p:spPr>
          <a:xfrm>
            <a:off x="4086675" y="5530875"/>
            <a:ext cx="476412" cy="369332"/>
          </a:xfrm>
          <a:prstGeom prst="rect">
            <a:avLst/>
          </a:prstGeom>
          <a:noFill/>
        </p:spPr>
        <p:txBody>
          <a:bodyPr wrap="none" rtlCol="0">
            <a:spAutoFit/>
          </a:bodyPr>
          <a:lstStyle/>
          <a:p>
            <a:r>
              <a:rPr lang="en-US" dirty="0"/>
              <a:t>1.5</a:t>
            </a:r>
          </a:p>
        </p:txBody>
      </p:sp>
      <p:grpSp>
        <p:nvGrpSpPr>
          <p:cNvPr id="34" name="Group 33">
            <a:extLst>
              <a:ext uri="{FF2B5EF4-FFF2-40B4-BE49-F238E27FC236}">
                <a16:creationId xmlns:a16="http://schemas.microsoft.com/office/drawing/2014/main" id="{A33F9827-67F0-4F2A-8F75-FB0CBCD4B155}"/>
              </a:ext>
            </a:extLst>
          </p:cNvPr>
          <p:cNvGrpSpPr/>
          <p:nvPr/>
        </p:nvGrpSpPr>
        <p:grpSpPr>
          <a:xfrm>
            <a:off x="5978206" y="1375911"/>
            <a:ext cx="5553512" cy="4825068"/>
            <a:chOff x="3319244" y="847288"/>
            <a:chExt cx="5553512" cy="4825068"/>
          </a:xfrm>
        </p:grpSpPr>
        <p:sp>
          <p:nvSpPr>
            <p:cNvPr id="35" name="Rectangle 34">
              <a:extLst>
                <a:ext uri="{FF2B5EF4-FFF2-40B4-BE49-F238E27FC236}">
                  <a16:creationId xmlns:a16="http://schemas.microsoft.com/office/drawing/2014/main" id="{0D650353-A234-47E2-AAAF-DF39F4143944}"/>
                </a:ext>
              </a:extLst>
            </p:cNvPr>
            <p:cNvSpPr/>
            <p:nvPr/>
          </p:nvSpPr>
          <p:spPr>
            <a:xfrm>
              <a:off x="3319244" y="847288"/>
              <a:ext cx="5553512" cy="4825068"/>
            </a:xfrm>
            <a:prstGeom prst="rect">
              <a:avLst/>
            </a:prstGeom>
            <a:solidFill>
              <a:schemeClr val="bg1"/>
            </a:solid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Picture 2" descr="Image result for line graph">
              <a:extLst>
                <a:ext uri="{FF2B5EF4-FFF2-40B4-BE49-F238E27FC236}">
                  <a16:creationId xmlns:a16="http://schemas.microsoft.com/office/drawing/2014/main" id="{56FFCF55-DFB8-4D43-B89D-C900D6C1ECFB}"/>
                </a:ext>
              </a:extLst>
            </p:cNvPr>
            <p:cNvPicPr>
              <a:picLocks noChangeAspect="1" noChangeArrowheads="1"/>
            </p:cNvPicPr>
            <p:nvPr/>
          </p:nvPicPr>
          <p:blipFill rotWithShape="1">
            <a:blip r:embed="rId2">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l="5065" r="5105" b="23193"/>
            <a:stretch/>
          </p:blipFill>
          <p:spPr bwMode="auto">
            <a:xfrm>
              <a:off x="3319244" y="1354822"/>
              <a:ext cx="5500907" cy="4317534"/>
            </a:xfrm>
            <a:prstGeom prst="rect">
              <a:avLst/>
            </a:prstGeom>
            <a:noFill/>
            <a:extLst>
              <a:ext uri="{909E8E84-426E-40DD-AFC4-6F175D3DCCD1}">
                <a14:hiddenFill xmlns:a14="http://schemas.microsoft.com/office/drawing/2010/main">
                  <a:solidFill>
                    <a:srgbClr val="FFFFFF"/>
                  </a:solidFill>
                </a14:hiddenFill>
              </a:ext>
            </a:extLst>
          </p:spPr>
        </p:pic>
        <p:cxnSp>
          <p:nvCxnSpPr>
            <p:cNvPr id="37" name="Straight Connector 36">
              <a:extLst>
                <a:ext uri="{FF2B5EF4-FFF2-40B4-BE49-F238E27FC236}">
                  <a16:creationId xmlns:a16="http://schemas.microsoft.com/office/drawing/2014/main" id="{55F72EC4-B50C-492A-85C9-DD9BDCACD69C}"/>
                </a:ext>
              </a:extLst>
            </p:cNvPr>
            <p:cNvCxnSpPr/>
            <p:nvPr/>
          </p:nvCxnSpPr>
          <p:spPr>
            <a:xfrm flipV="1">
              <a:off x="7860484" y="847288"/>
              <a:ext cx="0" cy="2894202"/>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1B9CA4F2-00A7-48E9-9AF6-4DD2B8ABACE0}"/>
                </a:ext>
              </a:extLst>
            </p:cNvPr>
            <p:cNvCxnSpPr/>
            <p:nvPr/>
          </p:nvCxnSpPr>
          <p:spPr>
            <a:xfrm flipV="1">
              <a:off x="7861882" y="2778154"/>
              <a:ext cx="0" cy="2894202"/>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6CA92F6E-3CB7-4374-A4DC-EBC67545B14C}"/>
                </a:ext>
              </a:extLst>
            </p:cNvPr>
            <p:cNvCxnSpPr/>
            <p:nvPr/>
          </p:nvCxnSpPr>
          <p:spPr>
            <a:xfrm flipV="1">
              <a:off x="6477699" y="847288"/>
              <a:ext cx="0" cy="2894202"/>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E21B01C5-5048-47A5-9F9F-1E81D850123E}"/>
                </a:ext>
              </a:extLst>
            </p:cNvPr>
            <p:cNvCxnSpPr/>
            <p:nvPr/>
          </p:nvCxnSpPr>
          <p:spPr>
            <a:xfrm flipV="1">
              <a:off x="6479097" y="2778154"/>
              <a:ext cx="0" cy="2894202"/>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908ACBE6-40D5-4DE6-80C4-16391E7924BF}"/>
                </a:ext>
              </a:extLst>
            </p:cNvPr>
            <p:cNvCxnSpPr/>
            <p:nvPr/>
          </p:nvCxnSpPr>
          <p:spPr>
            <a:xfrm flipV="1">
              <a:off x="5145247" y="847288"/>
              <a:ext cx="0" cy="2894202"/>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C6F59F08-E11E-4260-86FE-D27FE953FDC2}"/>
                </a:ext>
              </a:extLst>
            </p:cNvPr>
            <p:cNvCxnSpPr/>
            <p:nvPr/>
          </p:nvCxnSpPr>
          <p:spPr>
            <a:xfrm flipV="1">
              <a:off x="5146645" y="2778154"/>
              <a:ext cx="0" cy="2894202"/>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48" name="Oval 47">
              <a:extLst>
                <a:ext uri="{FF2B5EF4-FFF2-40B4-BE49-F238E27FC236}">
                  <a16:creationId xmlns:a16="http://schemas.microsoft.com/office/drawing/2014/main" id="{B243EB02-5DA6-44F5-BE45-F8BA895E64D8}"/>
                </a:ext>
              </a:extLst>
            </p:cNvPr>
            <p:cNvSpPr/>
            <p:nvPr/>
          </p:nvSpPr>
          <p:spPr>
            <a:xfrm>
              <a:off x="6396495" y="4421152"/>
              <a:ext cx="224070" cy="22407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8" name="Picture 7">
            <a:extLst>
              <a:ext uri="{FF2B5EF4-FFF2-40B4-BE49-F238E27FC236}">
                <a16:creationId xmlns:a16="http://schemas.microsoft.com/office/drawing/2014/main" id="{00752881-95EA-4513-AD36-7DA810FC5044}"/>
              </a:ext>
            </a:extLst>
          </p:cNvPr>
          <p:cNvPicPr>
            <a:picLocks noChangeAspect="1"/>
          </p:cNvPicPr>
          <p:nvPr/>
        </p:nvPicPr>
        <p:blipFill rotWithShape="1">
          <a:blip r:embed="rId4"/>
          <a:srcRect l="56932" t="2560" r="18768" b="10654"/>
          <a:stretch/>
        </p:blipFill>
        <p:spPr>
          <a:xfrm>
            <a:off x="9136661" y="1967217"/>
            <a:ext cx="1358496" cy="4216867"/>
          </a:xfrm>
          <a:prstGeom prst="rect">
            <a:avLst/>
          </a:prstGeom>
        </p:spPr>
      </p:pic>
      <p:sp>
        <p:nvSpPr>
          <p:cNvPr id="9" name="Rectangle 8">
            <a:extLst>
              <a:ext uri="{FF2B5EF4-FFF2-40B4-BE49-F238E27FC236}">
                <a16:creationId xmlns:a16="http://schemas.microsoft.com/office/drawing/2014/main" id="{111D0E21-0E16-4756-B96B-7EFDB045B061}"/>
              </a:ext>
            </a:extLst>
          </p:cNvPr>
          <p:cNvSpPr/>
          <p:nvPr/>
        </p:nvSpPr>
        <p:spPr>
          <a:xfrm>
            <a:off x="8895819" y="4949775"/>
            <a:ext cx="224064" cy="22407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9" name="Straight Connector 48">
            <a:extLst>
              <a:ext uri="{FF2B5EF4-FFF2-40B4-BE49-F238E27FC236}">
                <a16:creationId xmlns:a16="http://schemas.microsoft.com/office/drawing/2014/main" id="{9B02B4AD-0D8E-4798-9DF5-A3C4A7C5C9E6}"/>
              </a:ext>
            </a:extLst>
          </p:cNvPr>
          <p:cNvCxnSpPr>
            <a:cxnSpLocks/>
          </p:cNvCxnSpPr>
          <p:nvPr/>
        </p:nvCxnSpPr>
        <p:spPr>
          <a:xfrm>
            <a:off x="9167492" y="5530875"/>
            <a:ext cx="1351954" cy="0"/>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48B4E408-4B64-4474-90B2-F46E1DFDEE38}"/>
              </a:ext>
            </a:extLst>
          </p:cNvPr>
          <p:cNvSpPr txBox="1"/>
          <p:nvPr/>
        </p:nvSpPr>
        <p:spPr>
          <a:xfrm>
            <a:off x="9605757" y="5498609"/>
            <a:ext cx="476412" cy="369332"/>
          </a:xfrm>
          <a:prstGeom prst="rect">
            <a:avLst/>
          </a:prstGeom>
          <a:noFill/>
        </p:spPr>
        <p:txBody>
          <a:bodyPr wrap="none" rtlCol="0">
            <a:spAutoFit/>
          </a:bodyPr>
          <a:lstStyle/>
          <a:p>
            <a:r>
              <a:rPr lang="en-US" dirty="0"/>
              <a:t>2.7</a:t>
            </a:r>
          </a:p>
        </p:txBody>
      </p:sp>
      <p:pic>
        <p:nvPicPr>
          <p:cNvPr id="51" name="Picture 50">
            <a:extLst>
              <a:ext uri="{FF2B5EF4-FFF2-40B4-BE49-F238E27FC236}">
                <a16:creationId xmlns:a16="http://schemas.microsoft.com/office/drawing/2014/main" id="{66320869-DC40-4303-A2B9-0D4FADB351CC}"/>
              </a:ext>
            </a:extLst>
          </p:cNvPr>
          <p:cNvPicPr>
            <a:picLocks noChangeAspect="1"/>
          </p:cNvPicPr>
          <p:nvPr/>
        </p:nvPicPr>
        <p:blipFill>
          <a:blip r:embed="rId3">
            <a:clrChange>
              <a:clrFrom>
                <a:srgbClr val="F7F7F7"/>
              </a:clrFrom>
              <a:clrTo>
                <a:srgbClr val="F7F7F7">
                  <a:alpha val="0"/>
                </a:srgbClr>
              </a:clrTo>
            </a:clrChange>
          </a:blip>
          <a:stretch>
            <a:fillRect/>
          </a:stretch>
        </p:blipFill>
        <p:spPr>
          <a:xfrm>
            <a:off x="8677448" y="2959798"/>
            <a:ext cx="2164160" cy="2185331"/>
          </a:xfrm>
          <a:prstGeom prst="rect">
            <a:avLst/>
          </a:prstGeom>
        </p:spPr>
      </p:pic>
      <p:sp>
        <p:nvSpPr>
          <p:cNvPr id="52" name="Arrow: Up 51">
            <a:extLst>
              <a:ext uri="{FF2B5EF4-FFF2-40B4-BE49-F238E27FC236}">
                <a16:creationId xmlns:a16="http://schemas.microsoft.com/office/drawing/2014/main" id="{37D4AAE8-6A93-476C-8DD9-17F154877E67}"/>
              </a:ext>
            </a:extLst>
          </p:cNvPr>
          <p:cNvSpPr/>
          <p:nvPr/>
        </p:nvSpPr>
        <p:spPr>
          <a:xfrm rot="10800000">
            <a:off x="9622254" y="4252646"/>
            <a:ext cx="572558" cy="1155919"/>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9757730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ED1532B9-7090-4BA5-81BE-52E44FA337B3}"/>
              </a:ext>
            </a:extLst>
          </p:cNvPr>
          <p:cNvGrpSpPr/>
          <p:nvPr/>
        </p:nvGrpSpPr>
        <p:grpSpPr>
          <a:xfrm>
            <a:off x="248874" y="1359016"/>
            <a:ext cx="5553512" cy="4825068"/>
            <a:chOff x="3319244" y="847288"/>
            <a:chExt cx="5553512" cy="4825068"/>
          </a:xfrm>
        </p:grpSpPr>
        <p:sp>
          <p:nvSpPr>
            <p:cNvPr id="5" name="Rectangle 4">
              <a:extLst>
                <a:ext uri="{FF2B5EF4-FFF2-40B4-BE49-F238E27FC236}">
                  <a16:creationId xmlns:a16="http://schemas.microsoft.com/office/drawing/2014/main" id="{B9459AF0-AF3C-4341-AA3B-58C6FCEE827C}"/>
                </a:ext>
              </a:extLst>
            </p:cNvPr>
            <p:cNvSpPr/>
            <p:nvPr/>
          </p:nvSpPr>
          <p:spPr>
            <a:xfrm>
              <a:off x="3319244" y="847288"/>
              <a:ext cx="5553512" cy="4825068"/>
            </a:xfrm>
            <a:prstGeom prst="rect">
              <a:avLst/>
            </a:prstGeom>
            <a:solidFill>
              <a:schemeClr val="bg1"/>
            </a:solid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2" descr="Image result for line graph">
              <a:extLst>
                <a:ext uri="{FF2B5EF4-FFF2-40B4-BE49-F238E27FC236}">
                  <a16:creationId xmlns:a16="http://schemas.microsoft.com/office/drawing/2014/main" id="{4E598AB0-65E1-4685-A149-F190F4E33656}"/>
                </a:ext>
              </a:extLst>
            </p:cNvPr>
            <p:cNvPicPr>
              <a:picLocks noChangeAspect="1" noChangeArrowheads="1"/>
            </p:cNvPicPr>
            <p:nvPr/>
          </p:nvPicPr>
          <p:blipFill rotWithShape="1">
            <a:blip r:embed="rId2">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l="5065" r="5105" b="23193"/>
            <a:stretch/>
          </p:blipFill>
          <p:spPr bwMode="auto">
            <a:xfrm>
              <a:off x="3319244" y="1354822"/>
              <a:ext cx="5500907" cy="4317534"/>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a:extLst>
                <a:ext uri="{FF2B5EF4-FFF2-40B4-BE49-F238E27FC236}">
                  <a16:creationId xmlns:a16="http://schemas.microsoft.com/office/drawing/2014/main" id="{E783D5A3-5E27-4DA3-BC45-EDE5BAFCCB34}"/>
                </a:ext>
              </a:extLst>
            </p:cNvPr>
            <p:cNvCxnSpPr/>
            <p:nvPr/>
          </p:nvCxnSpPr>
          <p:spPr>
            <a:xfrm flipV="1">
              <a:off x="7860484" y="847288"/>
              <a:ext cx="0" cy="2894202"/>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502476F4-9F53-41F3-B099-4F9C2742CC37}"/>
                </a:ext>
              </a:extLst>
            </p:cNvPr>
            <p:cNvCxnSpPr/>
            <p:nvPr/>
          </p:nvCxnSpPr>
          <p:spPr>
            <a:xfrm flipV="1">
              <a:off x="7861882" y="2778154"/>
              <a:ext cx="0" cy="2894202"/>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9FE5A298-F045-4AB1-A73F-E9206DF55E26}"/>
                </a:ext>
              </a:extLst>
            </p:cNvPr>
            <p:cNvCxnSpPr/>
            <p:nvPr/>
          </p:nvCxnSpPr>
          <p:spPr>
            <a:xfrm flipV="1">
              <a:off x="6477699" y="847288"/>
              <a:ext cx="0" cy="2894202"/>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8D63D634-B71F-4AAA-B8D3-8F7F9C55DA5D}"/>
                </a:ext>
              </a:extLst>
            </p:cNvPr>
            <p:cNvCxnSpPr/>
            <p:nvPr/>
          </p:nvCxnSpPr>
          <p:spPr>
            <a:xfrm flipV="1">
              <a:off x="6479097" y="2778154"/>
              <a:ext cx="0" cy="2894202"/>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76BF7DE5-9844-41C5-BF34-45BBCB1078D2}"/>
                </a:ext>
              </a:extLst>
            </p:cNvPr>
            <p:cNvCxnSpPr/>
            <p:nvPr/>
          </p:nvCxnSpPr>
          <p:spPr>
            <a:xfrm flipV="1">
              <a:off x="5145247" y="847288"/>
              <a:ext cx="0" cy="2894202"/>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E89F5637-12D5-4F71-919E-DECB2816874A}"/>
                </a:ext>
              </a:extLst>
            </p:cNvPr>
            <p:cNvCxnSpPr/>
            <p:nvPr/>
          </p:nvCxnSpPr>
          <p:spPr>
            <a:xfrm flipV="1">
              <a:off x="5146645" y="2778154"/>
              <a:ext cx="0" cy="2894202"/>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D1307657-7B8F-48FF-BA4B-89C6E0B90952}"/>
                </a:ext>
              </a:extLst>
            </p:cNvPr>
            <p:cNvSpPr/>
            <p:nvPr/>
          </p:nvSpPr>
          <p:spPr>
            <a:xfrm>
              <a:off x="4120910" y="4424248"/>
              <a:ext cx="224070" cy="22407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4" name="Picture 13">
            <a:extLst>
              <a:ext uri="{FF2B5EF4-FFF2-40B4-BE49-F238E27FC236}">
                <a16:creationId xmlns:a16="http://schemas.microsoft.com/office/drawing/2014/main" id="{72C99C20-74E2-48C1-9807-606EEA4C96C2}"/>
              </a:ext>
            </a:extLst>
          </p:cNvPr>
          <p:cNvPicPr>
            <a:picLocks noChangeAspect="1"/>
          </p:cNvPicPr>
          <p:nvPr/>
        </p:nvPicPr>
        <p:blipFill>
          <a:blip r:embed="rId3">
            <a:clrChange>
              <a:clrFrom>
                <a:srgbClr val="F7F7F7"/>
              </a:clrFrom>
              <a:clrTo>
                <a:srgbClr val="F7F7F7">
                  <a:alpha val="0"/>
                </a:srgbClr>
              </a:clrTo>
            </a:clrChange>
          </a:blip>
          <a:stretch>
            <a:fillRect/>
          </a:stretch>
        </p:blipFill>
        <p:spPr>
          <a:xfrm>
            <a:off x="78339" y="1586219"/>
            <a:ext cx="2164160" cy="2185331"/>
          </a:xfrm>
          <a:prstGeom prst="rect">
            <a:avLst/>
          </a:prstGeom>
        </p:spPr>
      </p:pic>
      <p:sp>
        <p:nvSpPr>
          <p:cNvPr id="15" name="Arrow: Up 14">
            <a:extLst>
              <a:ext uri="{FF2B5EF4-FFF2-40B4-BE49-F238E27FC236}">
                <a16:creationId xmlns:a16="http://schemas.microsoft.com/office/drawing/2014/main" id="{C8BA990D-4987-40D5-AF63-EF77A8AB9FFD}"/>
              </a:ext>
            </a:extLst>
          </p:cNvPr>
          <p:cNvSpPr/>
          <p:nvPr/>
        </p:nvSpPr>
        <p:spPr>
          <a:xfrm rot="10800000">
            <a:off x="955197" y="2911401"/>
            <a:ext cx="572558" cy="1155919"/>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5">
            <a:extLst>
              <a:ext uri="{FF2B5EF4-FFF2-40B4-BE49-F238E27FC236}">
                <a16:creationId xmlns:a16="http://schemas.microsoft.com/office/drawing/2014/main" id="{66ABF821-E15C-4F29-960E-D5A4D6A96134}"/>
              </a:ext>
            </a:extLst>
          </p:cNvPr>
          <p:cNvCxnSpPr>
            <a:cxnSpLocks/>
          </p:cNvCxnSpPr>
          <p:nvPr/>
        </p:nvCxnSpPr>
        <p:spPr>
          <a:xfrm>
            <a:off x="283195" y="5671075"/>
            <a:ext cx="1791682" cy="0"/>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69F9B0C9-9634-41AC-83B6-C67F285F7408}"/>
              </a:ext>
            </a:extLst>
          </p:cNvPr>
          <p:cNvSpPr txBox="1"/>
          <p:nvPr/>
        </p:nvSpPr>
        <p:spPr>
          <a:xfrm>
            <a:off x="505618" y="5671075"/>
            <a:ext cx="476412" cy="369332"/>
          </a:xfrm>
          <a:prstGeom prst="rect">
            <a:avLst/>
          </a:prstGeom>
          <a:noFill/>
        </p:spPr>
        <p:txBody>
          <a:bodyPr wrap="none" rtlCol="0">
            <a:spAutoFit/>
          </a:bodyPr>
          <a:lstStyle/>
          <a:p>
            <a:r>
              <a:rPr lang="en-US" dirty="0"/>
              <a:t>1.3</a:t>
            </a:r>
          </a:p>
        </p:txBody>
      </p:sp>
      <p:pic>
        <p:nvPicPr>
          <p:cNvPr id="19" name="Picture 18">
            <a:extLst>
              <a:ext uri="{FF2B5EF4-FFF2-40B4-BE49-F238E27FC236}">
                <a16:creationId xmlns:a16="http://schemas.microsoft.com/office/drawing/2014/main" id="{98CE34C1-4132-4F53-A786-AFC30087907D}"/>
              </a:ext>
            </a:extLst>
          </p:cNvPr>
          <p:cNvPicPr>
            <a:picLocks noChangeAspect="1"/>
          </p:cNvPicPr>
          <p:nvPr/>
        </p:nvPicPr>
        <p:blipFill>
          <a:blip r:embed="rId4"/>
          <a:stretch>
            <a:fillRect/>
          </a:stretch>
        </p:blipFill>
        <p:spPr>
          <a:xfrm>
            <a:off x="6096000" y="1325151"/>
            <a:ext cx="5590517" cy="4858933"/>
          </a:xfrm>
          <a:prstGeom prst="rect">
            <a:avLst/>
          </a:prstGeom>
        </p:spPr>
      </p:pic>
      <p:pic>
        <p:nvPicPr>
          <p:cNvPr id="20" name="Picture 19">
            <a:extLst>
              <a:ext uri="{FF2B5EF4-FFF2-40B4-BE49-F238E27FC236}">
                <a16:creationId xmlns:a16="http://schemas.microsoft.com/office/drawing/2014/main" id="{39756A50-644B-432B-A293-6008F0781F4D}"/>
              </a:ext>
            </a:extLst>
          </p:cNvPr>
          <p:cNvPicPr>
            <a:picLocks noChangeAspect="1"/>
          </p:cNvPicPr>
          <p:nvPr/>
        </p:nvPicPr>
        <p:blipFill rotWithShape="1">
          <a:blip r:embed="rId4"/>
          <a:srcRect l="4842" t="2409" r="67388" b="14553"/>
          <a:stretch/>
        </p:blipFill>
        <p:spPr>
          <a:xfrm>
            <a:off x="6364288" y="2080819"/>
            <a:ext cx="1552488" cy="4034755"/>
          </a:xfrm>
          <a:prstGeom prst="rect">
            <a:avLst/>
          </a:prstGeom>
        </p:spPr>
      </p:pic>
      <p:pic>
        <p:nvPicPr>
          <p:cNvPr id="21" name="Picture 20">
            <a:extLst>
              <a:ext uri="{FF2B5EF4-FFF2-40B4-BE49-F238E27FC236}">
                <a16:creationId xmlns:a16="http://schemas.microsoft.com/office/drawing/2014/main" id="{85EDBEC4-C1B7-48A8-A90E-493B9FB7D520}"/>
              </a:ext>
            </a:extLst>
          </p:cNvPr>
          <p:cNvPicPr>
            <a:picLocks noChangeAspect="1"/>
          </p:cNvPicPr>
          <p:nvPr/>
        </p:nvPicPr>
        <p:blipFill>
          <a:blip r:embed="rId3">
            <a:clrChange>
              <a:clrFrom>
                <a:srgbClr val="F7F7F7"/>
              </a:clrFrom>
              <a:clrTo>
                <a:srgbClr val="F7F7F7">
                  <a:alpha val="0"/>
                </a:srgbClr>
              </a:clrTo>
            </a:clrChange>
          </a:blip>
          <a:stretch>
            <a:fillRect/>
          </a:stretch>
        </p:blipFill>
        <p:spPr>
          <a:xfrm>
            <a:off x="5937908" y="2569129"/>
            <a:ext cx="2164160" cy="2185331"/>
          </a:xfrm>
          <a:prstGeom prst="rect">
            <a:avLst/>
          </a:prstGeom>
        </p:spPr>
      </p:pic>
      <p:sp>
        <p:nvSpPr>
          <p:cNvPr id="22" name="Arrow: Up 21">
            <a:extLst>
              <a:ext uri="{FF2B5EF4-FFF2-40B4-BE49-F238E27FC236}">
                <a16:creationId xmlns:a16="http://schemas.microsoft.com/office/drawing/2014/main" id="{5881774C-5115-47DD-B84D-CB8657917837}"/>
              </a:ext>
            </a:extLst>
          </p:cNvPr>
          <p:cNvSpPr/>
          <p:nvPr/>
        </p:nvSpPr>
        <p:spPr>
          <a:xfrm rot="10800000">
            <a:off x="6814766" y="3894311"/>
            <a:ext cx="572558" cy="1155919"/>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Connector 22">
            <a:extLst>
              <a:ext uri="{FF2B5EF4-FFF2-40B4-BE49-F238E27FC236}">
                <a16:creationId xmlns:a16="http://schemas.microsoft.com/office/drawing/2014/main" id="{02DFFD9E-C27E-4143-86A3-3BD9751BC3A8}"/>
              </a:ext>
            </a:extLst>
          </p:cNvPr>
          <p:cNvCxnSpPr>
            <a:cxnSpLocks/>
          </p:cNvCxnSpPr>
          <p:nvPr/>
        </p:nvCxnSpPr>
        <p:spPr>
          <a:xfrm>
            <a:off x="6096000" y="5671075"/>
            <a:ext cx="1791682" cy="0"/>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9D1221D5-9D89-4D24-98D5-72C0F9F0B5B6}"/>
              </a:ext>
            </a:extLst>
          </p:cNvPr>
          <p:cNvSpPr txBox="1"/>
          <p:nvPr/>
        </p:nvSpPr>
        <p:spPr>
          <a:xfrm>
            <a:off x="6963743" y="5709462"/>
            <a:ext cx="476412" cy="369332"/>
          </a:xfrm>
          <a:prstGeom prst="rect">
            <a:avLst/>
          </a:prstGeom>
          <a:noFill/>
        </p:spPr>
        <p:txBody>
          <a:bodyPr wrap="none" rtlCol="0">
            <a:spAutoFit/>
          </a:bodyPr>
          <a:lstStyle/>
          <a:p>
            <a:r>
              <a:rPr lang="en-US" dirty="0"/>
              <a:t>2.4</a:t>
            </a:r>
          </a:p>
        </p:txBody>
      </p:sp>
    </p:spTree>
    <p:extLst>
      <p:ext uri="{BB962C8B-B14F-4D97-AF65-F5344CB8AC3E}">
        <p14:creationId xmlns:p14="http://schemas.microsoft.com/office/powerpoint/2010/main" val="264829928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7818F3D0-F337-496E-A729-E7E0B6E42CAF}"/>
              </a:ext>
            </a:extLst>
          </p:cNvPr>
          <p:cNvGrpSpPr/>
          <p:nvPr/>
        </p:nvGrpSpPr>
        <p:grpSpPr>
          <a:xfrm>
            <a:off x="3319244" y="1686186"/>
            <a:ext cx="5553512" cy="4825068"/>
            <a:chOff x="3319244" y="847288"/>
            <a:chExt cx="5553512" cy="4825068"/>
          </a:xfrm>
        </p:grpSpPr>
        <p:sp>
          <p:nvSpPr>
            <p:cNvPr id="5" name="Rectangle 4">
              <a:extLst>
                <a:ext uri="{FF2B5EF4-FFF2-40B4-BE49-F238E27FC236}">
                  <a16:creationId xmlns:a16="http://schemas.microsoft.com/office/drawing/2014/main" id="{A679F525-235F-4A41-A725-B123D997829B}"/>
                </a:ext>
              </a:extLst>
            </p:cNvPr>
            <p:cNvSpPr/>
            <p:nvPr/>
          </p:nvSpPr>
          <p:spPr>
            <a:xfrm>
              <a:off x="3319244" y="847288"/>
              <a:ext cx="5553512" cy="4825068"/>
            </a:xfrm>
            <a:prstGeom prst="rect">
              <a:avLst/>
            </a:prstGeom>
            <a:solidFill>
              <a:schemeClr val="bg1"/>
            </a:solid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2" descr="Image result for line graph">
              <a:extLst>
                <a:ext uri="{FF2B5EF4-FFF2-40B4-BE49-F238E27FC236}">
                  <a16:creationId xmlns:a16="http://schemas.microsoft.com/office/drawing/2014/main" id="{F25EC57A-DAAA-4448-949C-6A2E1FA85C3B}"/>
                </a:ext>
              </a:extLst>
            </p:cNvPr>
            <p:cNvPicPr>
              <a:picLocks noChangeAspect="1" noChangeArrowheads="1"/>
            </p:cNvPicPr>
            <p:nvPr/>
          </p:nvPicPr>
          <p:blipFill rotWithShape="1">
            <a:blip r:embed="rId2">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l="5065" r="5105" b="23193"/>
            <a:stretch/>
          </p:blipFill>
          <p:spPr bwMode="auto">
            <a:xfrm>
              <a:off x="3319244" y="1354822"/>
              <a:ext cx="5500907" cy="4317534"/>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a:extLst>
                <a:ext uri="{FF2B5EF4-FFF2-40B4-BE49-F238E27FC236}">
                  <a16:creationId xmlns:a16="http://schemas.microsoft.com/office/drawing/2014/main" id="{A1E42679-3E1F-4046-84D5-5D0579517F12}"/>
                </a:ext>
              </a:extLst>
            </p:cNvPr>
            <p:cNvCxnSpPr/>
            <p:nvPr/>
          </p:nvCxnSpPr>
          <p:spPr>
            <a:xfrm flipV="1">
              <a:off x="7860484" y="847288"/>
              <a:ext cx="0" cy="2894202"/>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AA48967B-A6EA-4EC2-ADC2-6B9C7F1AC829}"/>
                </a:ext>
              </a:extLst>
            </p:cNvPr>
            <p:cNvCxnSpPr/>
            <p:nvPr/>
          </p:nvCxnSpPr>
          <p:spPr>
            <a:xfrm flipV="1">
              <a:off x="7861882" y="2778154"/>
              <a:ext cx="0" cy="2894202"/>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F5DC67F9-EE24-49BC-A9A8-18841E9027B6}"/>
                </a:ext>
              </a:extLst>
            </p:cNvPr>
            <p:cNvCxnSpPr/>
            <p:nvPr/>
          </p:nvCxnSpPr>
          <p:spPr>
            <a:xfrm flipV="1">
              <a:off x="6477699" y="847288"/>
              <a:ext cx="0" cy="2894202"/>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0379351E-8BCD-46AE-9FA6-2C9A7681FF62}"/>
                </a:ext>
              </a:extLst>
            </p:cNvPr>
            <p:cNvCxnSpPr/>
            <p:nvPr/>
          </p:nvCxnSpPr>
          <p:spPr>
            <a:xfrm flipV="1">
              <a:off x="6479097" y="2778154"/>
              <a:ext cx="0" cy="2894202"/>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119324A1-0570-4E3E-BBE8-B7FF3A2DDED6}"/>
                </a:ext>
              </a:extLst>
            </p:cNvPr>
            <p:cNvCxnSpPr/>
            <p:nvPr/>
          </p:nvCxnSpPr>
          <p:spPr>
            <a:xfrm flipV="1">
              <a:off x="5145247" y="847288"/>
              <a:ext cx="0" cy="2894202"/>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92CA3B0A-E44A-4D13-B7F8-1EB3D60BFA81}"/>
                </a:ext>
              </a:extLst>
            </p:cNvPr>
            <p:cNvCxnSpPr/>
            <p:nvPr/>
          </p:nvCxnSpPr>
          <p:spPr>
            <a:xfrm flipV="1">
              <a:off x="5146645" y="2778154"/>
              <a:ext cx="0" cy="2894202"/>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cxnSp>
        <p:nvCxnSpPr>
          <p:cNvPr id="16" name="Straight Connector 15">
            <a:extLst>
              <a:ext uri="{FF2B5EF4-FFF2-40B4-BE49-F238E27FC236}">
                <a16:creationId xmlns:a16="http://schemas.microsoft.com/office/drawing/2014/main" id="{DC646785-9241-4D20-9056-2E12D08B5994}"/>
              </a:ext>
            </a:extLst>
          </p:cNvPr>
          <p:cNvCxnSpPr>
            <a:cxnSpLocks/>
          </p:cNvCxnSpPr>
          <p:nvPr/>
        </p:nvCxnSpPr>
        <p:spPr>
          <a:xfrm>
            <a:off x="5145247" y="3154378"/>
            <a:ext cx="1332452" cy="0"/>
          </a:xfrm>
          <a:prstGeom prst="line">
            <a:avLst/>
          </a:prstGeom>
          <a:ln w="57150">
            <a:solidFill>
              <a:srgbClr val="00B050"/>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D909B79D-D75A-493A-B295-29EE94C84288}"/>
              </a:ext>
            </a:extLst>
          </p:cNvPr>
          <p:cNvCxnSpPr>
            <a:cxnSpLocks/>
          </p:cNvCxnSpPr>
          <p:nvPr/>
        </p:nvCxnSpPr>
        <p:spPr>
          <a:xfrm>
            <a:off x="3473042" y="5513082"/>
            <a:ext cx="1672205" cy="0"/>
          </a:xfrm>
          <a:prstGeom prst="line">
            <a:avLst/>
          </a:prstGeom>
          <a:ln w="57150">
            <a:solidFill>
              <a:srgbClr val="00B050"/>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FA9480E3-792F-4105-857E-B07E84AB09E0}"/>
              </a:ext>
            </a:extLst>
          </p:cNvPr>
          <p:cNvCxnSpPr>
            <a:cxnSpLocks/>
          </p:cNvCxnSpPr>
          <p:nvPr/>
        </p:nvCxnSpPr>
        <p:spPr>
          <a:xfrm>
            <a:off x="6477699" y="5690649"/>
            <a:ext cx="1382785" cy="0"/>
          </a:xfrm>
          <a:prstGeom prst="line">
            <a:avLst/>
          </a:prstGeom>
          <a:ln w="57150">
            <a:solidFill>
              <a:srgbClr val="00B050"/>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DC0B0AD7-7581-4DC4-9EBE-8B23FEC7AA7B}"/>
              </a:ext>
            </a:extLst>
          </p:cNvPr>
          <p:cNvCxnSpPr>
            <a:cxnSpLocks/>
          </p:cNvCxnSpPr>
          <p:nvPr/>
        </p:nvCxnSpPr>
        <p:spPr>
          <a:xfrm>
            <a:off x="7860484" y="4702146"/>
            <a:ext cx="1012272" cy="0"/>
          </a:xfrm>
          <a:prstGeom prst="line">
            <a:avLst/>
          </a:prstGeom>
          <a:ln w="57150">
            <a:solidFill>
              <a:srgbClr val="00B050"/>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B7960B7C-7979-4EE0-8F10-62FBB53680D2}"/>
              </a:ext>
            </a:extLst>
          </p:cNvPr>
          <p:cNvCxnSpPr>
            <a:cxnSpLocks/>
          </p:cNvCxnSpPr>
          <p:nvPr/>
        </p:nvCxnSpPr>
        <p:spPr>
          <a:xfrm>
            <a:off x="7860484" y="4393151"/>
            <a:ext cx="1012272" cy="0"/>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0F9D3E10-8C38-46E8-A330-84FE0837E6B1}"/>
              </a:ext>
            </a:extLst>
          </p:cNvPr>
          <p:cNvCxnSpPr>
            <a:cxnSpLocks/>
          </p:cNvCxnSpPr>
          <p:nvPr/>
        </p:nvCxnSpPr>
        <p:spPr>
          <a:xfrm>
            <a:off x="6477699" y="5887790"/>
            <a:ext cx="1382785" cy="0"/>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14C289B6-5290-4325-9BCC-7CA05F3C4C9D}"/>
              </a:ext>
            </a:extLst>
          </p:cNvPr>
          <p:cNvCxnSpPr>
            <a:cxnSpLocks/>
          </p:cNvCxnSpPr>
          <p:nvPr/>
        </p:nvCxnSpPr>
        <p:spPr>
          <a:xfrm>
            <a:off x="5145247" y="2659427"/>
            <a:ext cx="1382785" cy="0"/>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45669C5A-B931-44CE-9AF4-112D5FB323C4}"/>
              </a:ext>
            </a:extLst>
          </p:cNvPr>
          <p:cNvCxnSpPr>
            <a:cxnSpLocks/>
          </p:cNvCxnSpPr>
          <p:nvPr/>
        </p:nvCxnSpPr>
        <p:spPr>
          <a:xfrm>
            <a:off x="3319244" y="6033199"/>
            <a:ext cx="1826003" cy="0"/>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BD8DBA13-AF76-45B3-B73A-3B161DE952A8}"/>
              </a:ext>
            </a:extLst>
          </p:cNvPr>
          <p:cNvCxnSpPr>
            <a:cxnSpLocks/>
          </p:cNvCxnSpPr>
          <p:nvPr/>
        </p:nvCxnSpPr>
        <p:spPr>
          <a:xfrm>
            <a:off x="1136707" y="4053398"/>
            <a:ext cx="1382785" cy="0"/>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1823433C-916F-43C7-B9A3-80A1227D958A}"/>
              </a:ext>
            </a:extLst>
          </p:cNvPr>
          <p:cNvSpPr txBox="1"/>
          <p:nvPr/>
        </p:nvSpPr>
        <p:spPr>
          <a:xfrm>
            <a:off x="1069764" y="3645604"/>
            <a:ext cx="1583254" cy="369332"/>
          </a:xfrm>
          <a:prstGeom prst="rect">
            <a:avLst/>
          </a:prstGeom>
          <a:noFill/>
        </p:spPr>
        <p:txBody>
          <a:bodyPr wrap="none" rtlCol="0">
            <a:spAutoFit/>
          </a:bodyPr>
          <a:lstStyle/>
          <a:p>
            <a:r>
              <a:rPr lang="en-US" dirty="0"/>
              <a:t>Local Max/Min</a:t>
            </a:r>
          </a:p>
        </p:txBody>
      </p:sp>
      <p:sp>
        <p:nvSpPr>
          <p:cNvPr id="32" name="TextBox 31">
            <a:extLst>
              <a:ext uri="{FF2B5EF4-FFF2-40B4-BE49-F238E27FC236}">
                <a16:creationId xmlns:a16="http://schemas.microsoft.com/office/drawing/2014/main" id="{AE1E2A4C-C201-4690-BCCC-2467E148DFCE}"/>
              </a:ext>
            </a:extLst>
          </p:cNvPr>
          <p:cNvSpPr txBox="1"/>
          <p:nvPr/>
        </p:nvSpPr>
        <p:spPr>
          <a:xfrm>
            <a:off x="890564" y="4980852"/>
            <a:ext cx="2091791" cy="369332"/>
          </a:xfrm>
          <a:prstGeom prst="rect">
            <a:avLst/>
          </a:prstGeom>
          <a:noFill/>
        </p:spPr>
        <p:txBody>
          <a:bodyPr wrap="none" rtlCol="0">
            <a:spAutoFit/>
          </a:bodyPr>
          <a:lstStyle/>
          <a:p>
            <a:r>
              <a:rPr lang="en-US" dirty="0"/>
              <a:t>Mean of Data Points</a:t>
            </a:r>
          </a:p>
        </p:txBody>
      </p:sp>
      <p:cxnSp>
        <p:nvCxnSpPr>
          <p:cNvPr id="33" name="Straight Connector 32">
            <a:extLst>
              <a:ext uri="{FF2B5EF4-FFF2-40B4-BE49-F238E27FC236}">
                <a16:creationId xmlns:a16="http://schemas.microsoft.com/office/drawing/2014/main" id="{6A93661C-3D85-44B3-A949-071DA4789FD4}"/>
              </a:ext>
            </a:extLst>
          </p:cNvPr>
          <p:cNvCxnSpPr>
            <a:cxnSpLocks/>
          </p:cNvCxnSpPr>
          <p:nvPr/>
        </p:nvCxnSpPr>
        <p:spPr>
          <a:xfrm>
            <a:off x="980813" y="5413812"/>
            <a:ext cx="1905000" cy="0"/>
          </a:xfrm>
          <a:prstGeom prst="line">
            <a:avLst/>
          </a:prstGeom>
          <a:ln w="57150">
            <a:solidFill>
              <a:srgbClr val="00B050"/>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3139224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Image result for line graph">
            <a:extLst>
              <a:ext uri="{FF2B5EF4-FFF2-40B4-BE49-F238E27FC236}">
                <a16:creationId xmlns:a16="http://schemas.microsoft.com/office/drawing/2014/main" id="{92FA5EE8-0D44-4CCD-8A94-64C2C744C6A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065" r="5105" b="23193"/>
          <a:stretch/>
        </p:blipFill>
        <p:spPr bwMode="auto">
          <a:xfrm>
            <a:off x="3050796" y="1116714"/>
            <a:ext cx="5500907" cy="4317534"/>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96F8C895-ED75-4886-8743-FEDB62E4672A}"/>
              </a:ext>
            </a:extLst>
          </p:cNvPr>
          <p:cNvSpPr/>
          <p:nvPr/>
        </p:nvSpPr>
        <p:spPr>
          <a:xfrm>
            <a:off x="3050796" y="931178"/>
            <a:ext cx="5553512" cy="4503070"/>
          </a:xfrm>
          <a:prstGeom prst="rect">
            <a:avLst/>
          </a:prstGeom>
          <a:no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a:t>
            </a:r>
          </a:p>
        </p:txBody>
      </p:sp>
      <p:cxnSp>
        <p:nvCxnSpPr>
          <p:cNvPr id="3" name="Straight Connector 2">
            <a:extLst>
              <a:ext uri="{FF2B5EF4-FFF2-40B4-BE49-F238E27FC236}">
                <a16:creationId xmlns:a16="http://schemas.microsoft.com/office/drawing/2014/main" id="{7148C835-5BC5-4856-8D42-BDEFDE543B44}"/>
              </a:ext>
            </a:extLst>
          </p:cNvPr>
          <p:cNvCxnSpPr/>
          <p:nvPr/>
        </p:nvCxnSpPr>
        <p:spPr>
          <a:xfrm>
            <a:off x="3050796" y="2046913"/>
            <a:ext cx="555351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3E160B3B-ADA6-4E7F-8630-8A11088F526D}"/>
              </a:ext>
            </a:extLst>
          </p:cNvPr>
          <p:cNvCxnSpPr/>
          <p:nvPr/>
        </p:nvCxnSpPr>
        <p:spPr>
          <a:xfrm>
            <a:off x="3050796" y="3329729"/>
            <a:ext cx="555351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C82E547A-CF27-4DB4-B3BB-07C875770F99}"/>
              </a:ext>
            </a:extLst>
          </p:cNvPr>
          <p:cNvCxnSpPr/>
          <p:nvPr/>
        </p:nvCxnSpPr>
        <p:spPr>
          <a:xfrm>
            <a:off x="3050796" y="4464340"/>
            <a:ext cx="555351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2B364F66-8906-4D53-95D8-453BED444424}"/>
              </a:ext>
            </a:extLst>
          </p:cNvPr>
          <p:cNvCxnSpPr>
            <a:cxnSpLocks/>
          </p:cNvCxnSpPr>
          <p:nvPr/>
        </p:nvCxnSpPr>
        <p:spPr>
          <a:xfrm>
            <a:off x="3050796" y="4138686"/>
            <a:ext cx="5553512" cy="0"/>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pic>
        <p:nvPicPr>
          <p:cNvPr id="26" name="Picture 25">
            <a:extLst>
              <a:ext uri="{FF2B5EF4-FFF2-40B4-BE49-F238E27FC236}">
                <a16:creationId xmlns:a16="http://schemas.microsoft.com/office/drawing/2014/main" id="{159D24FF-E37B-4CB1-BC5F-06A6403AFE15}"/>
              </a:ext>
            </a:extLst>
          </p:cNvPr>
          <p:cNvPicPr>
            <a:picLocks noChangeAspect="1"/>
          </p:cNvPicPr>
          <p:nvPr/>
        </p:nvPicPr>
        <p:blipFill>
          <a:blip r:embed="rId3">
            <a:clrChange>
              <a:clrFrom>
                <a:srgbClr val="F7F7F7"/>
              </a:clrFrom>
              <a:clrTo>
                <a:srgbClr val="F7F7F7">
                  <a:alpha val="0"/>
                </a:srgbClr>
              </a:clrTo>
            </a:clrChange>
          </a:blip>
          <a:stretch>
            <a:fillRect/>
          </a:stretch>
        </p:blipFill>
        <p:spPr>
          <a:xfrm>
            <a:off x="4419500" y="3429000"/>
            <a:ext cx="2164160" cy="2185331"/>
          </a:xfrm>
          <a:prstGeom prst="rect">
            <a:avLst/>
          </a:prstGeom>
        </p:spPr>
      </p:pic>
      <p:sp>
        <p:nvSpPr>
          <p:cNvPr id="27" name="Arrow: Up 26">
            <a:extLst>
              <a:ext uri="{FF2B5EF4-FFF2-40B4-BE49-F238E27FC236}">
                <a16:creationId xmlns:a16="http://schemas.microsoft.com/office/drawing/2014/main" id="{A862FF89-5960-4893-B9F1-853CC99B857B}"/>
              </a:ext>
            </a:extLst>
          </p:cNvPr>
          <p:cNvSpPr/>
          <p:nvPr/>
        </p:nvSpPr>
        <p:spPr>
          <a:xfrm rot="10800000">
            <a:off x="5296358" y="4754182"/>
            <a:ext cx="572558" cy="1155919"/>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BB350FEB-7A89-4360-9C37-6423F4D0BECB}"/>
              </a:ext>
            </a:extLst>
          </p:cNvPr>
          <p:cNvSpPr/>
          <p:nvPr/>
        </p:nvSpPr>
        <p:spPr>
          <a:xfrm>
            <a:off x="7481949" y="3376848"/>
            <a:ext cx="224070" cy="22407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4537627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18CB16-C2D0-4C70-817B-5C5A2EF06466}"/>
              </a:ext>
            </a:extLst>
          </p:cNvPr>
          <p:cNvSpPr>
            <a:spLocks noGrp="1"/>
          </p:cNvSpPr>
          <p:nvPr>
            <p:ph type="title"/>
          </p:nvPr>
        </p:nvSpPr>
        <p:spPr/>
        <p:txBody>
          <a:bodyPr/>
          <a:lstStyle/>
          <a:p>
            <a:pPr algn="ctr"/>
            <a:r>
              <a:rPr lang="en-US" b="1" dirty="0"/>
              <a:t>Data Values Comparison</a:t>
            </a:r>
            <a:br>
              <a:rPr lang="en-US" b="1" dirty="0"/>
            </a:br>
            <a:endParaRPr lang="en-US" dirty="0"/>
          </a:p>
        </p:txBody>
      </p:sp>
      <p:grpSp>
        <p:nvGrpSpPr>
          <p:cNvPr id="16" name="Group 15">
            <a:extLst>
              <a:ext uri="{FF2B5EF4-FFF2-40B4-BE49-F238E27FC236}">
                <a16:creationId xmlns:a16="http://schemas.microsoft.com/office/drawing/2014/main" id="{43F77640-6B9F-4691-A683-2ABD46BC0650}"/>
              </a:ext>
            </a:extLst>
          </p:cNvPr>
          <p:cNvGrpSpPr/>
          <p:nvPr/>
        </p:nvGrpSpPr>
        <p:grpSpPr>
          <a:xfrm>
            <a:off x="3766657" y="1800908"/>
            <a:ext cx="4658686" cy="4047615"/>
            <a:chOff x="3319244" y="2128362"/>
            <a:chExt cx="5044580" cy="4382892"/>
          </a:xfrm>
        </p:grpSpPr>
        <p:grpSp>
          <p:nvGrpSpPr>
            <p:cNvPr id="4" name="Group 3">
              <a:extLst>
                <a:ext uri="{FF2B5EF4-FFF2-40B4-BE49-F238E27FC236}">
                  <a16:creationId xmlns:a16="http://schemas.microsoft.com/office/drawing/2014/main" id="{1B76647D-BC7F-4654-9CCB-6EF9CD7FFC9D}"/>
                </a:ext>
              </a:extLst>
            </p:cNvPr>
            <p:cNvGrpSpPr/>
            <p:nvPr/>
          </p:nvGrpSpPr>
          <p:grpSpPr>
            <a:xfrm>
              <a:off x="3319244" y="2128362"/>
              <a:ext cx="5044580" cy="4382892"/>
              <a:chOff x="3319244" y="847288"/>
              <a:chExt cx="5553512" cy="4825068"/>
            </a:xfrm>
          </p:grpSpPr>
          <p:sp>
            <p:nvSpPr>
              <p:cNvPr id="5" name="Rectangle 4">
                <a:extLst>
                  <a:ext uri="{FF2B5EF4-FFF2-40B4-BE49-F238E27FC236}">
                    <a16:creationId xmlns:a16="http://schemas.microsoft.com/office/drawing/2014/main" id="{5A3D078E-3570-49E9-B29A-C3A4C1CDFA6B}"/>
                  </a:ext>
                </a:extLst>
              </p:cNvPr>
              <p:cNvSpPr/>
              <p:nvPr/>
            </p:nvSpPr>
            <p:spPr>
              <a:xfrm>
                <a:off x="3319244" y="847288"/>
                <a:ext cx="5553512" cy="4825068"/>
              </a:xfrm>
              <a:prstGeom prst="rect">
                <a:avLst/>
              </a:prstGeom>
              <a:solidFill>
                <a:schemeClr val="bg1"/>
              </a:solid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2" descr="Image result for line graph">
                <a:extLst>
                  <a:ext uri="{FF2B5EF4-FFF2-40B4-BE49-F238E27FC236}">
                    <a16:creationId xmlns:a16="http://schemas.microsoft.com/office/drawing/2014/main" id="{F2247A00-3277-4EE9-87FB-933927629CB5}"/>
                  </a:ext>
                </a:extLst>
              </p:cNvPr>
              <p:cNvPicPr>
                <a:picLocks noChangeAspect="1" noChangeArrowheads="1"/>
              </p:cNvPicPr>
              <p:nvPr/>
            </p:nvPicPr>
            <p:blipFill rotWithShape="1">
              <a:blip r:embed="rId2">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l="5065" r="5105" b="23193"/>
              <a:stretch/>
            </p:blipFill>
            <p:spPr bwMode="auto">
              <a:xfrm>
                <a:off x="3319244" y="1354822"/>
                <a:ext cx="5500907" cy="4317534"/>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a:extLst>
                  <a:ext uri="{FF2B5EF4-FFF2-40B4-BE49-F238E27FC236}">
                    <a16:creationId xmlns:a16="http://schemas.microsoft.com/office/drawing/2014/main" id="{5C5294D8-BCDC-49E9-B707-A9E54550C2C3}"/>
                  </a:ext>
                </a:extLst>
              </p:cNvPr>
              <p:cNvCxnSpPr/>
              <p:nvPr/>
            </p:nvCxnSpPr>
            <p:spPr>
              <a:xfrm flipV="1">
                <a:off x="7860484" y="847288"/>
                <a:ext cx="0" cy="2894202"/>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E70AA5D5-4A23-4AD3-A823-12C24289F57D}"/>
                  </a:ext>
                </a:extLst>
              </p:cNvPr>
              <p:cNvCxnSpPr/>
              <p:nvPr/>
            </p:nvCxnSpPr>
            <p:spPr>
              <a:xfrm flipV="1">
                <a:off x="7861882" y="2778154"/>
                <a:ext cx="0" cy="2894202"/>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7B3C61B5-3FAA-4DA6-9D86-6E63BAC24EB0}"/>
                  </a:ext>
                </a:extLst>
              </p:cNvPr>
              <p:cNvCxnSpPr/>
              <p:nvPr/>
            </p:nvCxnSpPr>
            <p:spPr>
              <a:xfrm flipV="1">
                <a:off x="6477699" y="847288"/>
                <a:ext cx="0" cy="2894202"/>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7A7F096B-9709-41FB-8A79-8426F253C4C6}"/>
                  </a:ext>
                </a:extLst>
              </p:cNvPr>
              <p:cNvCxnSpPr/>
              <p:nvPr/>
            </p:nvCxnSpPr>
            <p:spPr>
              <a:xfrm flipV="1">
                <a:off x="6479097" y="2778154"/>
                <a:ext cx="0" cy="2894202"/>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9FB1502B-E7EC-4C3A-A648-EE7F99B7C948}"/>
                  </a:ext>
                </a:extLst>
              </p:cNvPr>
              <p:cNvCxnSpPr/>
              <p:nvPr/>
            </p:nvCxnSpPr>
            <p:spPr>
              <a:xfrm flipV="1">
                <a:off x="5145247" y="847288"/>
                <a:ext cx="0" cy="2894202"/>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6C1BEAC5-85B9-4613-801C-578068348646}"/>
                  </a:ext>
                </a:extLst>
              </p:cNvPr>
              <p:cNvCxnSpPr/>
              <p:nvPr/>
            </p:nvCxnSpPr>
            <p:spPr>
              <a:xfrm flipV="1">
                <a:off x="5146645" y="2778154"/>
                <a:ext cx="0" cy="2894202"/>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sp>
          <p:nvSpPr>
            <p:cNvPr id="14" name="Oval 13">
              <a:extLst>
                <a:ext uri="{FF2B5EF4-FFF2-40B4-BE49-F238E27FC236}">
                  <a16:creationId xmlns:a16="http://schemas.microsoft.com/office/drawing/2014/main" id="{4E9FAFB4-BD16-4925-8EAF-4875CB69F51F}"/>
                </a:ext>
              </a:extLst>
            </p:cNvPr>
            <p:cNvSpPr/>
            <p:nvPr/>
          </p:nvSpPr>
          <p:spPr>
            <a:xfrm>
              <a:off x="3611080" y="5953914"/>
              <a:ext cx="224070" cy="22407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8DF3B4B8-687F-4AF8-8BD9-4F727AA73478}"/>
                </a:ext>
              </a:extLst>
            </p:cNvPr>
            <p:cNvSpPr/>
            <p:nvPr/>
          </p:nvSpPr>
          <p:spPr>
            <a:xfrm>
              <a:off x="6916725" y="5803774"/>
              <a:ext cx="224070" cy="224070"/>
            </a:xfrm>
            <a:prstGeom prst="ellipse">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1335125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934A41-64CD-4D14-83E0-D729890CD357}"/>
              </a:ext>
            </a:extLst>
          </p:cNvPr>
          <p:cNvSpPr>
            <a:spLocks noGrp="1"/>
          </p:cNvSpPr>
          <p:nvPr>
            <p:ph type="title"/>
          </p:nvPr>
        </p:nvSpPr>
        <p:spPr/>
        <p:txBody>
          <a:bodyPr/>
          <a:lstStyle/>
          <a:p>
            <a:r>
              <a:rPr lang="en-US" dirty="0"/>
              <a:t>Glanceable Wearables</a:t>
            </a:r>
          </a:p>
        </p:txBody>
      </p:sp>
      <p:pic>
        <p:nvPicPr>
          <p:cNvPr id="5122" name="Picture 2" descr="Related image">
            <a:extLst>
              <a:ext uri="{FF2B5EF4-FFF2-40B4-BE49-F238E27FC236}">
                <a16:creationId xmlns:a16="http://schemas.microsoft.com/office/drawing/2014/main" id="{AF3F8E22-A139-4185-956C-691BAC70C778}"/>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b="6614"/>
          <a:stretch/>
        </p:blipFill>
        <p:spPr bwMode="auto">
          <a:xfrm>
            <a:off x="5473163" y="1889107"/>
            <a:ext cx="5688101" cy="3813678"/>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Image result for apple watch">
            <a:extLst>
              <a:ext uri="{FF2B5EF4-FFF2-40B4-BE49-F238E27FC236}">
                <a16:creationId xmlns:a16="http://schemas.microsoft.com/office/drawing/2014/main" id="{68D01A21-E27A-462E-9FB0-DCF01A68B38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38351" y="2052164"/>
            <a:ext cx="3757649" cy="37576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649941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43F77640-6B9F-4691-A683-2ABD46BC0650}"/>
              </a:ext>
            </a:extLst>
          </p:cNvPr>
          <p:cNvGrpSpPr/>
          <p:nvPr/>
        </p:nvGrpSpPr>
        <p:grpSpPr>
          <a:xfrm>
            <a:off x="3766657" y="1800908"/>
            <a:ext cx="4658686" cy="4047615"/>
            <a:chOff x="3319244" y="2128362"/>
            <a:chExt cx="5044580" cy="4382892"/>
          </a:xfrm>
        </p:grpSpPr>
        <p:grpSp>
          <p:nvGrpSpPr>
            <p:cNvPr id="4" name="Group 3">
              <a:extLst>
                <a:ext uri="{FF2B5EF4-FFF2-40B4-BE49-F238E27FC236}">
                  <a16:creationId xmlns:a16="http://schemas.microsoft.com/office/drawing/2014/main" id="{1B76647D-BC7F-4654-9CCB-6EF9CD7FFC9D}"/>
                </a:ext>
              </a:extLst>
            </p:cNvPr>
            <p:cNvGrpSpPr/>
            <p:nvPr/>
          </p:nvGrpSpPr>
          <p:grpSpPr>
            <a:xfrm>
              <a:off x="3319244" y="2128362"/>
              <a:ext cx="5044580" cy="4382892"/>
              <a:chOff x="3319244" y="847288"/>
              <a:chExt cx="5553512" cy="4825068"/>
            </a:xfrm>
          </p:grpSpPr>
          <p:sp>
            <p:nvSpPr>
              <p:cNvPr id="5" name="Rectangle 4">
                <a:extLst>
                  <a:ext uri="{FF2B5EF4-FFF2-40B4-BE49-F238E27FC236}">
                    <a16:creationId xmlns:a16="http://schemas.microsoft.com/office/drawing/2014/main" id="{5A3D078E-3570-49E9-B29A-C3A4C1CDFA6B}"/>
                  </a:ext>
                </a:extLst>
              </p:cNvPr>
              <p:cNvSpPr/>
              <p:nvPr/>
            </p:nvSpPr>
            <p:spPr>
              <a:xfrm>
                <a:off x="3319244" y="847288"/>
                <a:ext cx="5553512" cy="4825068"/>
              </a:xfrm>
              <a:prstGeom prst="rect">
                <a:avLst/>
              </a:prstGeom>
              <a:solidFill>
                <a:schemeClr val="bg1"/>
              </a:solid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2" descr="Image result for line graph">
                <a:extLst>
                  <a:ext uri="{FF2B5EF4-FFF2-40B4-BE49-F238E27FC236}">
                    <a16:creationId xmlns:a16="http://schemas.microsoft.com/office/drawing/2014/main" id="{F2247A00-3277-4EE9-87FB-933927629CB5}"/>
                  </a:ext>
                </a:extLst>
              </p:cNvPr>
              <p:cNvPicPr>
                <a:picLocks noChangeAspect="1" noChangeArrowheads="1"/>
              </p:cNvPicPr>
              <p:nvPr/>
            </p:nvPicPr>
            <p:blipFill rotWithShape="1">
              <a:blip r:embed="rId3">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l="5065" r="5105" b="23193"/>
              <a:stretch/>
            </p:blipFill>
            <p:spPr bwMode="auto">
              <a:xfrm>
                <a:off x="3319244" y="1354822"/>
                <a:ext cx="5500907" cy="4317534"/>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a:extLst>
                  <a:ext uri="{FF2B5EF4-FFF2-40B4-BE49-F238E27FC236}">
                    <a16:creationId xmlns:a16="http://schemas.microsoft.com/office/drawing/2014/main" id="{5C5294D8-BCDC-49E9-B707-A9E54550C2C3}"/>
                  </a:ext>
                </a:extLst>
              </p:cNvPr>
              <p:cNvCxnSpPr/>
              <p:nvPr/>
            </p:nvCxnSpPr>
            <p:spPr>
              <a:xfrm flipV="1">
                <a:off x="7860484" y="847288"/>
                <a:ext cx="0" cy="2894202"/>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E70AA5D5-4A23-4AD3-A823-12C24289F57D}"/>
                  </a:ext>
                </a:extLst>
              </p:cNvPr>
              <p:cNvCxnSpPr/>
              <p:nvPr/>
            </p:nvCxnSpPr>
            <p:spPr>
              <a:xfrm flipV="1">
                <a:off x="7861882" y="2778154"/>
                <a:ext cx="0" cy="2894202"/>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7B3C61B5-3FAA-4DA6-9D86-6E63BAC24EB0}"/>
                  </a:ext>
                </a:extLst>
              </p:cNvPr>
              <p:cNvCxnSpPr/>
              <p:nvPr/>
            </p:nvCxnSpPr>
            <p:spPr>
              <a:xfrm flipV="1">
                <a:off x="6477699" y="847288"/>
                <a:ext cx="0" cy="2894202"/>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7A7F096B-9709-41FB-8A79-8426F253C4C6}"/>
                  </a:ext>
                </a:extLst>
              </p:cNvPr>
              <p:cNvCxnSpPr/>
              <p:nvPr/>
            </p:nvCxnSpPr>
            <p:spPr>
              <a:xfrm flipV="1">
                <a:off x="6479097" y="2778154"/>
                <a:ext cx="0" cy="2894202"/>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9FB1502B-E7EC-4C3A-A648-EE7F99B7C948}"/>
                  </a:ext>
                </a:extLst>
              </p:cNvPr>
              <p:cNvCxnSpPr/>
              <p:nvPr/>
            </p:nvCxnSpPr>
            <p:spPr>
              <a:xfrm flipV="1">
                <a:off x="5145247" y="847288"/>
                <a:ext cx="0" cy="2894202"/>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6C1BEAC5-85B9-4613-801C-578068348646}"/>
                  </a:ext>
                </a:extLst>
              </p:cNvPr>
              <p:cNvCxnSpPr/>
              <p:nvPr/>
            </p:nvCxnSpPr>
            <p:spPr>
              <a:xfrm flipV="1">
                <a:off x="5146645" y="2778154"/>
                <a:ext cx="0" cy="2894202"/>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sp>
          <p:nvSpPr>
            <p:cNvPr id="14" name="Oval 13">
              <a:extLst>
                <a:ext uri="{FF2B5EF4-FFF2-40B4-BE49-F238E27FC236}">
                  <a16:creationId xmlns:a16="http://schemas.microsoft.com/office/drawing/2014/main" id="{4E9FAFB4-BD16-4925-8EAF-4875CB69F51F}"/>
                </a:ext>
              </a:extLst>
            </p:cNvPr>
            <p:cNvSpPr/>
            <p:nvPr/>
          </p:nvSpPr>
          <p:spPr>
            <a:xfrm>
              <a:off x="3611080" y="5953914"/>
              <a:ext cx="224070" cy="22407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8DF3B4B8-687F-4AF8-8BD9-4F727AA73478}"/>
                </a:ext>
              </a:extLst>
            </p:cNvPr>
            <p:cNvSpPr/>
            <p:nvPr/>
          </p:nvSpPr>
          <p:spPr>
            <a:xfrm>
              <a:off x="6916725" y="5803774"/>
              <a:ext cx="224070" cy="224070"/>
            </a:xfrm>
            <a:prstGeom prst="ellipse">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Arrow: Curved Right 18">
            <a:extLst>
              <a:ext uri="{FF2B5EF4-FFF2-40B4-BE49-F238E27FC236}">
                <a16:creationId xmlns:a16="http://schemas.microsoft.com/office/drawing/2014/main" id="{3DE2B1F1-8EB7-4B0A-85A4-98BAE9286939}"/>
              </a:ext>
            </a:extLst>
          </p:cNvPr>
          <p:cNvSpPr/>
          <p:nvPr/>
        </p:nvSpPr>
        <p:spPr>
          <a:xfrm rot="5400000">
            <a:off x="5788008" y="395109"/>
            <a:ext cx="769309" cy="2042290"/>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 name="Rectangle 20">
            <a:extLst>
              <a:ext uri="{FF2B5EF4-FFF2-40B4-BE49-F238E27FC236}">
                <a16:creationId xmlns:a16="http://schemas.microsoft.com/office/drawing/2014/main" id="{6F45308D-C54F-BC40-92CB-1A674D50C69F}"/>
              </a:ext>
            </a:extLst>
          </p:cNvPr>
          <p:cNvSpPr/>
          <p:nvPr/>
        </p:nvSpPr>
        <p:spPr>
          <a:xfrm>
            <a:off x="6438196" y="1853184"/>
            <a:ext cx="1117757" cy="394657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FFFF00"/>
              </a:highlight>
            </a:endParaRPr>
          </a:p>
        </p:txBody>
      </p:sp>
      <p:grpSp>
        <p:nvGrpSpPr>
          <p:cNvPr id="23" name="Group 22">
            <a:extLst>
              <a:ext uri="{FF2B5EF4-FFF2-40B4-BE49-F238E27FC236}">
                <a16:creationId xmlns:a16="http://schemas.microsoft.com/office/drawing/2014/main" id="{7B394911-3C4A-B44F-AA26-C415F92C6149}"/>
              </a:ext>
            </a:extLst>
          </p:cNvPr>
          <p:cNvGrpSpPr/>
          <p:nvPr/>
        </p:nvGrpSpPr>
        <p:grpSpPr>
          <a:xfrm>
            <a:off x="6135327" y="1853183"/>
            <a:ext cx="2164160" cy="3973217"/>
            <a:chOff x="6135327" y="1853183"/>
            <a:chExt cx="2164160" cy="3973217"/>
          </a:xfrm>
        </p:grpSpPr>
        <p:pic>
          <p:nvPicPr>
            <p:cNvPr id="22" name="Picture 21">
              <a:extLst>
                <a:ext uri="{FF2B5EF4-FFF2-40B4-BE49-F238E27FC236}">
                  <a16:creationId xmlns:a16="http://schemas.microsoft.com/office/drawing/2014/main" id="{A841788D-18EC-0E4B-B61D-36771ABE17B4}"/>
                </a:ext>
              </a:extLst>
            </p:cNvPr>
            <p:cNvPicPr>
              <a:picLocks noChangeAspect="1"/>
            </p:cNvPicPr>
            <p:nvPr/>
          </p:nvPicPr>
          <p:blipFill rotWithShape="1">
            <a:blip r:embed="rId4"/>
            <a:srcRect t="641"/>
            <a:stretch/>
          </p:blipFill>
          <p:spPr>
            <a:xfrm>
              <a:off x="6450974" y="1853183"/>
              <a:ext cx="1092200" cy="3973217"/>
            </a:xfrm>
            <a:prstGeom prst="rect">
              <a:avLst/>
            </a:prstGeom>
          </p:spPr>
        </p:pic>
        <p:grpSp>
          <p:nvGrpSpPr>
            <p:cNvPr id="13" name="Group 12">
              <a:extLst>
                <a:ext uri="{FF2B5EF4-FFF2-40B4-BE49-F238E27FC236}">
                  <a16:creationId xmlns:a16="http://schemas.microsoft.com/office/drawing/2014/main" id="{FE50BC90-40B7-B845-AD06-A3667687245B}"/>
                </a:ext>
              </a:extLst>
            </p:cNvPr>
            <p:cNvGrpSpPr/>
            <p:nvPr/>
          </p:nvGrpSpPr>
          <p:grpSpPr>
            <a:xfrm>
              <a:off x="6135327" y="1902237"/>
              <a:ext cx="2164160" cy="2185331"/>
              <a:chOff x="9691788" y="2206727"/>
              <a:chExt cx="2164160" cy="2185331"/>
            </a:xfrm>
          </p:grpSpPr>
          <p:pic>
            <p:nvPicPr>
              <p:cNvPr id="17" name="Picture 16">
                <a:extLst>
                  <a:ext uri="{FF2B5EF4-FFF2-40B4-BE49-F238E27FC236}">
                    <a16:creationId xmlns:a16="http://schemas.microsoft.com/office/drawing/2014/main" id="{0BB965DF-B905-4E7C-BFDA-130F08B29C7B}"/>
                  </a:ext>
                </a:extLst>
              </p:cNvPr>
              <p:cNvPicPr>
                <a:picLocks noChangeAspect="1"/>
              </p:cNvPicPr>
              <p:nvPr/>
            </p:nvPicPr>
            <p:blipFill>
              <a:blip r:embed="rId5">
                <a:clrChange>
                  <a:clrFrom>
                    <a:srgbClr val="F7F7F7"/>
                  </a:clrFrom>
                  <a:clrTo>
                    <a:srgbClr val="F7F7F7">
                      <a:alpha val="0"/>
                    </a:srgbClr>
                  </a:clrTo>
                </a:clrChange>
              </a:blip>
              <a:stretch>
                <a:fillRect/>
              </a:stretch>
            </p:blipFill>
            <p:spPr>
              <a:xfrm>
                <a:off x="9691788" y="2206727"/>
                <a:ext cx="2164160" cy="2185331"/>
              </a:xfrm>
              <a:prstGeom prst="rect">
                <a:avLst/>
              </a:prstGeom>
            </p:spPr>
          </p:pic>
          <p:sp>
            <p:nvSpPr>
              <p:cNvPr id="18" name="Arrow: Up 17">
                <a:extLst>
                  <a:ext uri="{FF2B5EF4-FFF2-40B4-BE49-F238E27FC236}">
                    <a16:creationId xmlns:a16="http://schemas.microsoft.com/office/drawing/2014/main" id="{F804DC99-5387-447E-B7E1-420840FE3831}"/>
                  </a:ext>
                </a:extLst>
              </p:cNvPr>
              <p:cNvSpPr/>
              <p:nvPr/>
            </p:nvSpPr>
            <p:spPr>
              <a:xfrm rot="16200000">
                <a:off x="10317747" y="2990979"/>
                <a:ext cx="572558" cy="1155919"/>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33" name="Group 32">
            <a:extLst>
              <a:ext uri="{FF2B5EF4-FFF2-40B4-BE49-F238E27FC236}">
                <a16:creationId xmlns:a16="http://schemas.microsoft.com/office/drawing/2014/main" id="{8124D11E-F16A-044E-9236-6D0C4BFB38CD}"/>
              </a:ext>
            </a:extLst>
          </p:cNvPr>
          <p:cNvGrpSpPr/>
          <p:nvPr/>
        </p:nvGrpSpPr>
        <p:grpSpPr>
          <a:xfrm>
            <a:off x="4597056" y="1853182"/>
            <a:ext cx="2164160" cy="3973217"/>
            <a:chOff x="1849599" y="1902237"/>
            <a:chExt cx="2164160" cy="3973217"/>
          </a:xfrm>
        </p:grpSpPr>
        <p:pic>
          <p:nvPicPr>
            <p:cNvPr id="27" name="Picture 26">
              <a:extLst>
                <a:ext uri="{FF2B5EF4-FFF2-40B4-BE49-F238E27FC236}">
                  <a16:creationId xmlns:a16="http://schemas.microsoft.com/office/drawing/2014/main" id="{D2D42D42-226D-EA46-9AFB-9077EB9903E3}"/>
                </a:ext>
              </a:extLst>
            </p:cNvPr>
            <p:cNvPicPr>
              <a:picLocks noChangeAspect="1"/>
            </p:cNvPicPr>
            <p:nvPr/>
          </p:nvPicPr>
          <p:blipFill rotWithShape="1">
            <a:blip r:embed="rId4"/>
            <a:srcRect t="641"/>
            <a:stretch/>
          </p:blipFill>
          <p:spPr>
            <a:xfrm>
              <a:off x="2165246" y="1902237"/>
              <a:ext cx="1092200" cy="3973217"/>
            </a:xfrm>
            <a:prstGeom prst="rect">
              <a:avLst/>
            </a:prstGeom>
          </p:spPr>
        </p:pic>
        <p:pic>
          <p:nvPicPr>
            <p:cNvPr id="28" name="Picture 27">
              <a:extLst>
                <a:ext uri="{FF2B5EF4-FFF2-40B4-BE49-F238E27FC236}">
                  <a16:creationId xmlns:a16="http://schemas.microsoft.com/office/drawing/2014/main" id="{7D486152-F415-7144-B443-639E1092CC8E}"/>
                </a:ext>
              </a:extLst>
            </p:cNvPr>
            <p:cNvPicPr>
              <a:picLocks noChangeAspect="1"/>
            </p:cNvPicPr>
            <p:nvPr/>
          </p:nvPicPr>
          <p:blipFill>
            <a:blip r:embed="rId5">
              <a:clrChange>
                <a:clrFrom>
                  <a:srgbClr val="F7F7F7"/>
                </a:clrFrom>
                <a:clrTo>
                  <a:srgbClr val="F7F7F7">
                    <a:alpha val="0"/>
                  </a:srgbClr>
                </a:clrTo>
              </a:clrChange>
            </a:blip>
            <a:stretch>
              <a:fillRect/>
            </a:stretch>
          </p:blipFill>
          <p:spPr>
            <a:xfrm>
              <a:off x="1849599" y="1951291"/>
              <a:ext cx="2164160" cy="2185331"/>
            </a:xfrm>
            <a:prstGeom prst="rect">
              <a:avLst/>
            </a:prstGeom>
          </p:spPr>
        </p:pic>
        <p:sp>
          <p:nvSpPr>
            <p:cNvPr id="29" name="Arrow: Up 17">
              <a:extLst>
                <a:ext uri="{FF2B5EF4-FFF2-40B4-BE49-F238E27FC236}">
                  <a16:creationId xmlns:a16="http://schemas.microsoft.com/office/drawing/2014/main" id="{155F1992-893D-2D4C-BD37-A72381AC5BE1}"/>
                </a:ext>
              </a:extLst>
            </p:cNvPr>
            <p:cNvSpPr/>
            <p:nvPr/>
          </p:nvSpPr>
          <p:spPr>
            <a:xfrm rot="16200000">
              <a:off x="2475558" y="2735543"/>
              <a:ext cx="572558" cy="1155919"/>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4" name="Picture 23">
            <a:extLst>
              <a:ext uri="{FF2B5EF4-FFF2-40B4-BE49-F238E27FC236}">
                <a16:creationId xmlns:a16="http://schemas.microsoft.com/office/drawing/2014/main" id="{D3BC67F2-ED88-0941-B489-58F9D0126EBE}"/>
              </a:ext>
            </a:extLst>
          </p:cNvPr>
          <p:cNvPicPr>
            <a:picLocks noChangeAspect="1"/>
          </p:cNvPicPr>
          <p:nvPr/>
        </p:nvPicPr>
        <p:blipFill>
          <a:blip r:embed="rId6"/>
          <a:stretch>
            <a:fillRect/>
          </a:stretch>
        </p:blipFill>
        <p:spPr>
          <a:xfrm>
            <a:off x="3759391" y="1821765"/>
            <a:ext cx="1511718" cy="4005900"/>
          </a:xfrm>
          <a:prstGeom prst="rect">
            <a:avLst/>
          </a:prstGeom>
        </p:spPr>
      </p:pic>
      <p:cxnSp>
        <p:nvCxnSpPr>
          <p:cNvPr id="31" name="Straight Connector 30">
            <a:extLst>
              <a:ext uri="{FF2B5EF4-FFF2-40B4-BE49-F238E27FC236}">
                <a16:creationId xmlns:a16="http://schemas.microsoft.com/office/drawing/2014/main" id="{6065236A-5668-A149-98DC-347AE47E2284}"/>
              </a:ext>
            </a:extLst>
          </p:cNvPr>
          <p:cNvCxnSpPr>
            <a:cxnSpLocks/>
          </p:cNvCxnSpPr>
          <p:nvPr/>
        </p:nvCxnSpPr>
        <p:spPr>
          <a:xfrm flipH="1">
            <a:off x="5279809" y="1800907"/>
            <a:ext cx="18631" cy="402802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EA3CFA6C-84D3-F646-A521-BB03D299B3F9}"/>
              </a:ext>
            </a:extLst>
          </p:cNvPr>
          <p:cNvSpPr/>
          <p:nvPr/>
        </p:nvSpPr>
        <p:spPr>
          <a:xfrm>
            <a:off x="3677193" y="5869379"/>
            <a:ext cx="5101046" cy="78087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6" name="Straight Connector 35">
            <a:extLst>
              <a:ext uri="{FF2B5EF4-FFF2-40B4-BE49-F238E27FC236}">
                <a16:creationId xmlns:a16="http://schemas.microsoft.com/office/drawing/2014/main" id="{E709B5DE-E8BC-7044-943F-28C4D2F5CFBD}"/>
              </a:ext>
            </a:extLst>
          </p:cNvPr>
          <p:cNvCxnSpPr>
            <a:cxnSpLocks/>
          </p:cNvCxnSpPr>
          <p:nvPr/>
        </p:nvCxnSpPr>
        <p:spPr>
          <a:xfrm>
            <a:off x="3759391" y="5848523"/>
            <a:ext cx="466595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65A26962-BB6F-B747-AF13-771D4ACA8CA7}"/>
              </a:ext>
            </a:extLst>
          </p:cNvPr>
          <p:cNvCxnSpPr>
            <a:cxnSpLocks/>
          </p:cNvCxnSpPr>
          <p:nvPr/>
        </p:nvCxnSpPr>
        <p:spPr>
          <a:xfrm>
            <a:off x="3939412" y="5422286"/>
            <a:ext cx="1340397" cy="0"/>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14311E77-0A49-F542-BDE1-C9E59CD4861A}"/>
              </a:ext>
            </a:extLst>
          </p:cNvPr>
          <p:cNvCxnSpPr/>
          <p:nvPr/>
        </p:nvCxnSpPr>
        <p:spPr>
          <a:xfrm flipV="1">
            <a:off x="4127863" y="5146766"/>
            <a:ext cx="0" cy="25532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B5AF4529-A95D-CB4A-84AD-9C90D7CBC3E3}"/>
              </a:ext>
            </a:extLst>
          </p:cNvPr>
          <p:cNvSpPr txBox="1"/>
          <p:nvPr/>
        </p:nvSpPr>
        <p:spPr>
          <a:xfrm>
            <a:off x="3929837" y="4986268"/>
            <a:ext cx="379985" cy="215444"/>
          </a:xfrm>
          <a:prstGeom prst="rect">
            <a:avLst/>
          </a:prstGeom>
          <a:noFill/>
        </p:spPr>
        <p:txBody>
          <a:bodyPr wrap="square" rtlCol="0">
            <a:spAutoFit/>
          </a:bodyPr>
          <a:lstStyle/>
          <a:p>
            <a:r>
              <a:rPr lang="en-US" sz="800" dirty="0">
                <a:solidFill>
                  <a:srgbClr val="FF0000"/>
                </a:solidFill>
              </a:rPr>
              <a:t>+2.1</a:t>
            </a:r>
          </a:p>
        </p:txBody>
      </p:sp>
    </p:spTree>
    <p:extLst>
      <p:ext uri="{BB962C8B-B14F-4D97-AF65-F5344CB8AC3E}">
        <p14:creationId xmlns:p14="http://schemas.microsoft.com/office/powerpoint/2010/main" val="2366905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2.91667E-6 -2.22222E-6 L -0.12604 -0.00069 " pathEditMode="relative" rAng="0" ptsTypes="AA">
                                      <p:cBhvr>
                                        <p:cTn id="6" dur="2000" fill="hold"/>
                                        <p:tgtEl>
                                          <p:spTgt spid="23"/>
                                        </p:tgtEl>
                                        <p:attrNameLst>
                                          <p:attrName>ppt_x</p:attrName>
                                          <p:attrName>ppt_y</p:attrName>
                                        </p:attrNameLst>
                                      </p:cBhvr>
                                      <p:rCtr x="-6302" y="-46"/>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par>
                                <p:cTn id="11" presetID="1" presetClass="exit" presetSubtype="0" fill="hold" nodeType="withEffect">
                                  <p:stCondLst>
                                    <p:cond delay="0"/>
                                  </p:stCondLst>
                                  <p:childTnLst>
                                    <p:set>
                                      <p:cBhvr>
                                        <p:cTn id="12" dur="1" fill="hold">
                                          <p:stCondLst>
                                            <p:cond delay="0"/>
                                          </p:stCondLst>
                                        </p:cTn>
                                        <p:tgtEl>
                                          <p:spTgt spid="23"/>
                                        </p:tgtEl>
                                        <p:attrNameLst>
                                          <p:attrName>style.visibility</p:attrName>
                                        </p:attrNameLst>
                                      </p:cBhvr>
                                      <p:to>
                                        <p:strVal val="hidden"/>
                                      </p:to>
                                    </p:set>
                                  </p:childTnLst>
                                </p:cTn>
                              </p:par>
                              <p:par>
                                <p:cTn id="13" presetID="42" presetClass="path" presetSubtype="0" accel="50000" decel="50000" fill="hold" nodeType="withEffect">
                                  <p:stCondLst>
                                    <p:cond delay="0"/>
                                  </p:stCondLst>
                                  <p:childTnLst>
                                    <p:animMotion origin="layout" path="M 4.79167E-6 -2.22222E-6 L 4.79167E-6 0.03634 " pathEditMode="relative" rAng="0" ptsTypes="AA">
                                      <p:cBhvr>
                                        <p:cTn id="14" dur="2000" fill="hold"/>
                                        <p:tgtEl>
                                          <p:spTgt spid="33"/>
                                        </p:tgtEl>
                                        <p:attrNameLst>
                                          <p:attrName>ppt_x</p:attrName>
                                          <p:attrName>ppt_y</p:attrName>
                                        </p:attrNameLst>
                                      </p:cBhvr>
                                      <p:rCtr x="0" y="1806"/>
                                    </p:animMotion>
                                  </p:childTnLst>
                                </p:cTn>
                              </p:par>
                              <p:par>
                                <p:cTn id="15" presetID="1" presetClass="entr" presetSubtype="0" fill="hold" grpId="0" nodeType="withEffect">
                                  <p:stCondLst>
                                    <p:cond delay="1750"/>
                                  </p:stCondLst>
                                  <p:childTnLst>
                                    <p:set>
                                      <p:cBhvr>
                                        <p:cTn id="16" dur="1" fill="hold">
                                          <p:stCondLst>
                                            <p:cond delay="0"/>
                                          </p:stCondLst>
                                        </p:cTn>
                                        <p:tgtEl>
                                          <p:spTgt spid="44"/>
                                        </p:tgtEl>
                                        <p:attrNameLst>
                                          <p:attrName>style.visibility</p:attrName>
                                        </p:attrNameLst>
                                      </p:cBhvr>
                                      <p:to>
                                        <p:strVal val="visible"/>
                                      </p:to>
                                    </p:set>
                                  </p:childTnLst>
                                </p:cTn>
                              </p:par>
                              <p:par>
                                <p:cTn id="17" presetID="1" presetClass="entr" presetSubtype="0" fill="hold" nodeType="withEffect">
                                  <p:stCondLst>
                                    <p:cond delay="1750"/>
                                  </p:stCondLst>
                                  <p:childTnLst>
                                    <p:set>
                                      <p:cBhvr>
                                        <p:cTn id="18" dur="1" fill="hold">
                                          <p:stCondLst>
                                            <p:cond delay="0"/>
                                          </p:stCondLst>
                                        </p:cTn>
                                        <p:tgtEl>
                                          <p:spTgt spid="43"/>
                                        </p:tgtEl>
                                        <p:attrNameLst>
                                          <p:attrName>style.visibility</p:attrName>
                                        </p:attrNameLst>
                                      </p:cBhvr>
                                      <p:to>
                                        <p:strVal val="visible"/>
                                      </p:to>
                                    </p:set>
                                  </p:childTnLst>
                                </p:cTn>
                              </p:par>
                              <p:par>
                                <p:cTn id="19" presetID="1" presetClass="entr" presetSubtype="0" fill="hold" nodeType="withEffect">
                                  <p:stCondLst>
                                    <p:cond delay="1750"/>
                                  </p:stCondLst>
                                  <p:childTnLst>
                                    <p:set>
                                      <p:cBhvr>
                                        <p:cTn id="20"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18CB16-C2D0-4C70-817B-5C5A2EF06466}"/>
              </a:ext>
            </a:extLst>
          </p:cNvPr>
          <p:cNvSpPr>
            <a:spLocks noGrp="1"/>
          </p:cNvSpPr>
          <p:nvPr>
            <p:ph type="title"/>
          </p:nvPr>
        </p:nvSpPr>
        <p:spPr/>
        <p:txBody>
          <a:bodyPr/>
          <a:lstStyle/>
          <a:p>
            <a:endParaRPr lang="en-US" dirty="0"/>
          </a:p>
        </p:txBody>
      </p:sp>
      <p:grpSp>
        <p:nvGrpSpPr>
          <p:cNvPr id="16" name="Group 15">
            <a:extLst>
              <a:ext uri="{FF2B5EF4-FFF2-40B4-BE49-F238E27FC236}">
                <a16:creationId xmlns:a16="http://schemas.microsoft.com/office/drawing/2014/main" id="{43F77640-6B9F-4691-A683-2ABD46BC0650}"/>
              </a:ext>
            </a:extLst>
          </p:cNvPr>
          <p:cNvGrpSpPr/>
          <p:nvPr/>
        </p:nvGrpSpPr>
        <p:grpSpPr>
          <a:xfrm>
            <a:off x="2859877" y="2654348"/>
            <a:ext cx="4658686" cy="4047615"/>
            <a:chOff x="3319244" y="2128362"/>
            <a:chExt cx="5044580" cy="4382892"/>
          </a:xfrm>
        </p:grpSpPr>
        <p:grpSp>
          <p:nvGrpSpPr>
            <p:cNvPr id="4" name="Group 3">
              <a:extLst>
                <a:ext uri="{FF2B5EF4-FFF2-40B4-BE49-F238E27FC236}">
                  <a16:creationId xmlns:a16="http://schemas.microsoft.com/office/drawing/2014/main" id="{1B76647D-BC7F-4654-9CCB-6EF9CD7FFC9D}"/>
                </a:ext>
              </a:extLst>
            </p:cNvPr>
            <p:cNvGrpSpPr/>
            <p:nvPr/>
          </p:nvGrpSpPr>
          <p:grpSpPr>
            <a:xfrm>
              <a:off x="3319244" y="2128362"/>
              <a:ext cx="5044580" cy="4382892"/>
              <a:chOff x="3319244" y="847288"/>
              <a:chExt cx="5553512" cy="4825068"/>
            </a:xfrm>
          </p:grpSpPr>
          <p:sp>
            <p:nvSpPr>
              <p:cNvPr id="5" name="Rectangle 4">
                <a:extLst>
                  <a:ext uri="{FF2B5EF4-FFF2-40B4-BE49-F238E27FC236}">
                    <a16:creationId xmlns:a16="http://schemas.microsoft.com/office/drawing/2014/main" id="{5A3D078E-3570-49E9-B29A-C3A4C1CDFA6B}"/>
                  </a:ext>
                </a:extLst>
              </p:cNvPr>
              <p:cNvSpPr/>
              <p:nvPr/>
            </p:nvSpPr>
            <p:spPr>
              <a:xfrm>
                <a:off x="3319244" y="847288"/>
                <a:ext cx="5553512" cy="4825068"/>
              </a:xfrm>
              <a:prstGeom prst="rect">
                <a:avLst/>
              </a:prstGeom>
              <a:solidFill>
                <a:schemeClr val="bg1"/>
              </a:solid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2" descr="Image result for line graph">
                <a:extLst>
                  <a:ext uri="{FF2B5EF4-FFF2-40B4-BE49-F238E27FC236}">
                    <a16:creationId xmlns:a16="http://schemas.microsoft.com/office/drawing/2014/main" id="{F2247A00-3277-4EE9-87FB-933927629CB5}"/>
                  </a:ext>
                </a:extLst>
              </p:cNvPr>
              <p:cNvPicPr>
                <a:picLocks noChangeAspect="1" noChangeArrowheads="1"/>
              </p:cNvPicPr>
              <p:nvPr/>
            </p:nvPicPr>
            <p:blipFill rotWithShape="1">
              <a:blip r:embed="rId2">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l="5065" r="5105" b="23193"/>
              <a:stretch/>
            </p:blipFill>
            <p:spPr bwMode="auto">
              <a:xfrm>
                <a:off x="3319244" y="1354822"/>
                <a:ext cx="5500907" cy="4317534"/>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a:extLst>
                  <a:ext uri="{FF2B5EF4-FFF2-40B4-BE49-F238E27FC236}">
                    <a16:creationId xmlns:a16="http://schemas.microsoft.com/office/drawing/2014/main" id="{5C5294D8-BCDC-49E9-B707-A9E54550C2C3}"/>
                  </a:ext>
                </a:extLst>
              </p:cNvPr>
              <p:cNvCxnSpPr/>
              <p:nvPr/>
            </p:nvCxnSpPr>
            <p:spPr>
              <a:xfrm flipV="1">
                <a:off x="7860484" y="847288"/>
                <a:ext cx="0" cy="2894202"/>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E70AA5D5-4A23-4AD3-A823-12C24289F57D}"/>
                  </a:ext>
                </a:extLst>
              </p:cNvPr>
              <p:cNvCxnSpPr/>
              <p:nvPr/>
            </p:nvCxnSpPr>
            <p:spPr>
              <a:xfrm flipV="1">
                <a:off x="7861882" y="2778154"/>
                <a:ext cx="0" cy="2894202"/>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7B3C61B5-3FAA-4DA6-9D86-6E63BAC24EB0}"/>
                  </a:ext>
                </a:extLst>
              </p:cNvPr>
              <p:cNvCxnSpPr/>
              <p:nvPr/>
            </p:nvCxnSpPr>
            <p:spPr>
              <a:xfrm flipV="1">
                <a:off x="6477699" y="847288"/>
                <a:ext cx="0" cy="2894202"/>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7A7F096B-9709-41FB-8A79-8426F253C4C6}"/>
                  </a:ext>
                </a:extLst>
              </p:cNvPr>
              <p:cNvCxnSpPr/>
              <p:nvPr/>
            </p:nvCxnSpPr>
            <p:spPr>
              <a:xfrm flipV="1">
                <a:off x="6479097" y="2778154"/>
                <a:ext cx="0" cy="2894202"/>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9FB1502B-E7EC-4C3A-A648-EE7F99B7C948}"/>
                  </a:ext>
                </a:extLst>
              </p:cNvPr>
              <p:cNvCxnSpPr/>
              <p:nvPr/>
            </p:nvCxnSpPr>
            <p:spPr>
              <a:xfrm flipV="1">
                <a:off x="5145247" y="847288"/>
                <a:ext cx="0" cy="2894202"/>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6C1BEAC5-85B9-4613-801C-578068348646}"/>
                  </a:ext>
                </a:extLst>
              </p:cNvPr>
              <p:cNvCxnSpPr/>
              <p:nvPr/>
            </p:nvCxnSpPr>
            <p:spPr>
              <a:xfrm flipV="1">
                <a:off x="5146645" y="2778154"/>
                <a:ext cx="0" cy="2894202"/>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sp>
          <p:nvSpPr>
            <p:cNvPr id="14" name="Oval 13">
              <a:extLst>
                <a:ext uri="{FF2B5EF4-FFF2-40B4-BE49-F238E27FC236}">
                  <a16:creationId xmlns:a16="http://schemas.microsoft.com/office/drawing/2014/main" id="{4E9FAFB4-BD16-4925-8EAF-4875CB69F51F}"/>
                </a:ext>
              </a:extLst>
            </p:cNvPr>
            <p:cNvSpPr/>
            <p:nvPr/>
          </p:nvSpPr>
          <p:spPr>
            <a:xfrm>
              <a:off x="3611080" y="5953914"/>
              <a:ext cx="224070" cy="22407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8DF3B4B8-687F-4AF8-8BD9-4F727AA73478}"/>
                </a:ext>
              </a:extLst>
            </p:cNvPr>
            <p:cNvSpPr/>
            <p:nvPr/>
          </p:nvSpPr>
          <p:spPr>
            <a:xfrm>
              <a:off x="6489761" y="5630499"/>
              <a:ext cx="224070" cy="224070"/>
            </a:xfrm>
            <a:prstGeom prst="ellipse">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7" name="Picture 16">
            <a:extLst>
              <a:ext uri="{FF2B5EF4-FFF2-40B4-BE49-F238E27FC236}">
                <a16:creationId xmlns:a16="http://schemas.microsoft.com/office/drawing/2014/main" id="{6090A404-AE27-46EE-94F4-6E058F051525}"/>
              </a:ext>
            </a:extLst>
          </p:cNvPr>
          <p:cNvPicPr>
            <a:picLocks noChangeAspect="1"/>
          </p:cNvPicPr>
          <p:nvPr/>
        </p:nvPicPr>
        <p:blipFill>
          <a:blip r:embed="rId3">
            <a:clrChange>
              <a:clrFrom>
                <a:srgbClr val="F7F7F7"/>
              </a:clrFrom>
              <a:clrTo>
                <a:srgbClr val="F7F7F7">
                  <a:alpha val="0"/>
                </a:srgbClr>
              </a:clrTo>
            </a:clrChange>
          </a:blip>
          <a:stretch>
            <a:fillRect/>
          </a:stretch>
        </p:blipFill>
        <p:spPr>
          <a:xfrm>
            <a:off x="3465534" y="3064754"/>
            <a:ext cx="2164160" cy="2185331"/>
          </a:xfrm>
          <a:prstGeom prst="rect">
            <a:avLst/>
          </a:prstGeom>
        </p:spPr>
      </p:pic>
      <p:sp>
        <p:nvSpPr>
          <p:cNvPr id="18" name="Arrow: Up 17">
            <a:extLst>
              <a:ext uri="{FF2B5EF4-FFF2-40B4-BE49-F238E27FC236}">
                <a16:creationId xmlns:a16="http://schemas.microsoft.com/office/drawing/2014/main" id="{61F7C7E4-7AFC-4E99-9BB8-79D5AEF3E13C}"/>
              </a:ext>
            </a:extLst>
          </p:cNvPr>
          <p:cNvSpPr/>
          <p:nvPr/>
        </p:nvSpPr>
        <p:spPr>
          <a:xfrm rot="16200000">
            <a:off x="4360626" y="3829069"/>
            <a:ext cx="572558" cy="1155919"/>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Arrow: Curved Right 18">
            <a:extLst>
              <a:ext uri="{FF2B5EF4-FFF2-40B4-BE49-F238E27FC236}">
                <a16:creationId xmlns:a16="http://schemas.microsoft.com/office/drawing/2014/main" id="{1B60475E-E87D-4197-99D7-4DAE388EF0DD}"/>
              </a:ext>
            </a:extLst>
          </p:cNvPr>
          <p:cNvSpPr/>
          <p:nvPr/>
        </p:nvSpPr>
        <p:spPr>
          <a:xfrm rot="5400000">
            <a:off x="4865589" y="1512105"/>
            <a:ext cx="769309" cy="2042290"/>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TextBox 23">
            <a:extLst>
              <a:ext uri="{FF2B5EF4-FFF2-40B4-BE49-F238E27FC236}">
                <a16:creationId xmlns:a16="http://schemas.microsoft.com/office/drawing/2014/main" id="{DACDBBBD-DCD7-42CA-A90E-EB31B4BB51DF}"/>
              </a:ext>
            </a:extLst>
          </p:cNvPr>
          <p:cNvSpPr txBox="1"/>
          <p:nvPr/>
        </p:nvSpPr>
        <p:spPr>
          <a:xfrm>
            <a:off x="4907467" y="1720454"/>
            <a:ext cx="10308624" cy="369332"/>
          </a:xfrm>
          <a:prstGeom prst="rect">
            <a:avLst/>
          </a:prstGeom>
          <a:noFill/>
        </p:spPr>
        <p:txBody>
          <a:bodyPr wrap="square" rtlCol="0">
            <a:spAutoFit/>
          </a:bodyPr>
          <a:lstStyle/>
          <a:p>
            <a:r>
              <a:rPr lang="en-US" dirty="0"/>
              <a:t>Step 1</a:t>
            </a:r>
          </a:p>
        </p:txBody>
      </p:sp>
      <p:cxnSp>
        <p:nvCxnSpPr>
          <p:cNvPr id="25" name="Straight Connector 24">
            <a:extLst>
              <a:ext uri="{FF2B5EF4-FFF2-40B4-BE49-F238E27FC236}">
                <a16:creationId xmlns:a16="http://schemas.microsoft.com/office/drawing/2014/main" id="{3783A578-A169-423D-89E8-4BD46CA1BED8}"/>
              </a:ext>
            </a:extLst>
          </p:cNvPr>
          <p:cNvCxnSpPr>
            <a:cxnSpLocks/>
          </p:cNvCxnSpPr>
          <p:nvPr/>
        </p:nvCxnSpPr>
        <p:spPr>
          <a:xfrm>
            <a:off x="4398605" y="6049916"/>
            <a:ext cx="436204" cy="15240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1ACE1700-90A5-44EC-BA70-3EE586AD3F79}"/>
              </a:ext>
            </a:extLst>
          </p:cNvPr>
          <p:cNvCxnSpPr>
            <a:cxnSpLocks/>
          </p:cNvCxnSpPr>
          <p:nvPr/>
        </p:nvCxnSpPr>
        <p:spPr>
          <a:xfrm flipH="1" flipV="1">
            <a:off x="4036465" y="5764557"/>
            <a:ext cx="382666" cy="281188"/>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5769ABAA-C1DA-468F-AB3F-C8230DA32298}"/>
              </a:ext>
            </a:extLst>
          </p:cNvPr>
          <p:cNvCxnSpPr>
            <a:cxnSpLocks/>
          </p:cNvCxnSpPr>
          <p:nvPr/>
        </p:nvCxnSpPr>
        <p:spPr>
          <a:xfrm flipH="1">
            <a:off x="4834809" y="5103195"/>
            <a:ext cx="410024" cy="1105045"/>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754437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18CB16-C2D0-4C70-817B-5C5A2EF06466}"/>
              </a:ext>
            </a:extLst>
          </p:cNvPr>
          <p:cNvSpPr>
            <a:spLocks noGrp="1"/>
          </p:cNvSpPr>
          <p:nvPr>
            <p:ph type="title"/>
          </p:nvPr>
        </p:nvSpPr>
        <p:spPr/>
        <p:txBody>
          <a:bodyPr/>
          <a:lstStyle/>
          <a:p>
            <a:endParaRPr lang="en-US" dirty="0"/>
          </a:p>
        </p:txBody>
      </p:sp>
      <p:grpSp>
        <p:nvGrpSpPr>
          <p:cNvPr id="16" name="Group 15">
            <a:extLst>
              <a:ext uri="{FF2B5EF4-FFF2-40B4-BE49-F238E27FC236}">
                <a16:creationId xmlns:a16="http://schemas.microsoft.com/office/drawing/2014/main" id="{43F77640-6B9F-4691-A683-2ABD46BC0650}"/>
              </a:ext>
            </a:extLst>
          </p:cNvPr>
          <p:cNvGrpSpPr/>
          <p:nvPr/>
        </p:nvGrpSpPr>
        <p:grpSpPr>
          <a:xfrm>
            <a:off x="248780" y="2119552"/>
            <a:ext cx="4658687" cy="4047615"/>
            <a:chOff x="3319243" y="2128362"/>
            <a:chExt cx="5044581" cy="4382892"/>
          </a:xfrm>
        </p:grpSpPr>
        <p:grpSp>
          <p:nvGrpSpPr>
            <p:cNvPr id="4" name="Group 3">
              <a:extLst>
                <a:ext uri="{FF2B5EF4-FFF2-40B4-BE49-F238E27FC236}">
                  <a16:creationId xmlns:a16="http://schemas.microsoft.com/office/drawing/2014/main" id="{1B76647D-BC7F-4654-9CCB-6EF9CD7FFC9D}"/>
                </a:ext>
              </a:extLst>
            </p:cNvPr>
            <p:cNvGrpSpPr/>
            <p:nvPr/>
          </p:nvGrpSpPr>
          <p:grpSpPr>
            <a:xfrm>
              <a:off x="3319243" y="2128362"/>
              <a:ext cx="5044581" cy="4382892"/>
              <a:chOff x="3319243" y="847288"/>
              <a:chExt cx="5553513" cy="4825068"/>
            </a:xfrm>
          </p:grpSpPr>
          <p:sp>
            <p:nvSpPr>
              <p:cNvPr id="5" name="Rectangle 4">
                <a:extLst>
                  <a:ext uri="{FF2B5EF4-FFF2-40B4-BE49-F238E27FC236}">
                    <a16:creationId xmlns:a16="http://schemas.microsoft.com/office/drawing/2014/main" id="{5A3D078E-3570-49E9-B29A-C3A4C1CDFA6B}"/>
                  </a:ext>
                </a:extLst>
              </p:cNvPr>
              <p:cNvSpPr/>
              <p:nvPr/>
            </p:nvSpPr>
            <p:spPr>
              <a:xfrm>
                <a:off x="3319244" y="847288"/>
                <a:ext cx="5553512" cy="4825068"/>
              </a:xfrm>
              <a:prstGeom prst="rect">
                <a:avLst/>
              </a:prstGeom>
              <a:solidFill>
                <a:schemeClr val="bg1"/>
              </a:solid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2" descr="Image result for line graph">
                <a:extLst>
                  <a:ext uri="{FF2B5EF4-FFF2-40B4-BE49-F238E27FC236}">
                    <a16:creationId xmlns:a16="http://schemas.microsoft.com/office/drawing/2014/main" id="{F2247A00-3277-4EE9-87FB-933927629CB5}"/>
                  </a:ext>
                </a:extLst>
              </p:cNvPr>
              <p:cNvPicPr>
                <a:picLocks noChangeAspect="1" noChangeArrowheads="1"/>
              </p:cNvPicPr>
              <p:nvPr/>
            </p:nvPicPr>
            <p:blipFill rotWithShape="1">
              <a:blip r:embed="rId3">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l="5065" r="5105" b="23193"/>
              <a:stretch/>
            </p:blipFill>
            <p:spPr bwMode="auto">
              <a:xfrm>
                <a:off x="3319243" y="1354822"/>
                <a:ext cx="5500906" cy="4317534"/>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a:extLst>
                  <a:ext uri="{FF2B5EF4-FFF2-40B4-BE49-F238E27FC236}">
                    <a16:creationId xmlns:a16="http://schemas.microsoft.com/office/drawing/2014/main" id="{5C5294D8-BCDC-49E9-B707-A9E54550C2C3}"/>
                  </a:ext>
                </a:extLst>
              </p:cNvPr>
              <p:cNvCxnSpPr/>
              <p:nvPr/>
            </p:nvCxnSpPr>
            <p:spPr>
              <a:xfrm flipV="1">
                <a:off x="7860484" y="847288"/>
                <a:ext cx="0" cy="2894202"/>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E70AA5D5-4A23-4AD3-A823-12C24289F57D}"/>
                  </a:ext>
                </a:extLst>
              </p:cNvPr>
              <p:cNvCxnSpPr/>
              <p:nvPr/>
            </p:nvCxnSpPr>
            <p:spPr>
              <a:xfrm flipV="1">
                <a:off x="7861882" y="2778154"/>
                <a:ext cx="0" cy="2894202"/>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7B3C61B5-3FAA-4DA6-9D86-6E63BAC24EB0}"/>
                  </a:ext>
                </a:extLst>
              </p:cNvPr>
              <p:cNvCxnSpPr/>
              <p:nvPr/>
            </p:nvCxnSpPr>
            <p:spPr>
              <a:xfrm flipV="1">
                <a:off x="6477699" y="847288"/>
                <a:ext cx="0" cy="2894202"/>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7A7F096B-9709-41FB-8A79-8426F253C4C6}"/>
                  </a:ext>
                </a:extLst>
              </p:cNvPr>
              <p:cNvCxnSpPr/>
              <p:nvPr/>
            </p:nvCxnSpPr>
            <p:spPr>
              <a:xfrm flipV="1">
                <a:off x="6479097" y="2778154"/>
                <a:ext cx="0" cy="2894202"/>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9FB1502B-E7EC-4C3A-A648-EE7F99B7C948}"/>
                  </a:ext>
                </a:extLst>
              </p:cNvPr>
              <p:cNvCxnSpPr/>
              <p:nvPr/>
            </p:nvCxnSpPr>
            <p:spPr>
              <a:xfrm flipV="1">
                <a:off x="5145247" y="847288"/>
                <a:ext cx="0" cy="2894202"/>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6C1BEAC5-85B9-4613-801C-578068348646}"/>
                  </a:ext>
                </a:extLst>
              </p:cNvPr>
              <p:cNvCxnSpPr/>
              <p:nvPr/>
            </p:nvCxnSpPr>
            <p:spPr>
              <a:xfrm flipV="1">
                <a:off x="5146645" y="2778154"/>
                <a:ext cx="0" cy="2894202"/>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sp>
          <p:nvSpPr>
            <p:cNvPr id="14" name="Oval 13">
              <a:extLst>
                <a:ext uri="{FF2B5EF4-FFF2-40B4-BE49-F238E27FC236}">
                  <a16:creationId xmlns:a16="http://schemas.microsoft.com/office/drawing/2014/main" id="{4E9FAFB4-BD16-4925-8EAF-4875CB69F51F}"/>
                </a:ext>
              </a:extLst>
            </p:cNvPr>
            <p:cNvSpPr/>
            <p:nvPr/>
          </p:nvSpPr>
          <p:spPr>
            <a:xfrm>
              <a:off x="3611080" y="5953914"/>
              <a:ext cx="224070" cy="22407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8DF3B4B8-687F-4AF8-8BD9-4F727AA73478}"/>
                </a:ext>
              </a:extLst>
            </p:cNvPr>
            <p:cNvSpPr/>
            <p:nvPr/>
          </p:nvSpPr>
          <p:spPr>
            <a:xfrm>
              <a:off x="6512713" y="5658110"/>
              <a:ext cx="224070" cy="224070"/>
            </a:xfrm>
            <a:prstGeom prst="ellipse">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17" name="Picture 16">
            <a:extLst>
              <a:ext uri="{FF2B5EF4-FFF2-40B4-BE49-F238E27FC236}">
                <a16:creationId xmlns:a16="http://schemas.microsoft.com/office/drawing/2014/main" id="{6090A404-AE27-46EE-94F4-6E058F051525}"/>
              </a:ext>
            </a:extLst>
          </p:cNvPr>
          <p:cNvPicPr>
            <a:picLocks noChangeAspect="1"/>
          </p:cNvPicPr>
          <p:nvPr/>
        </p:nvPicPr>
        <p:blipFill>
          <a:blip r:embed="rId4">
            <a:clrChange>
              <a:clrFrom>
                <a:srgbClr val="F7F7F7"/>
              </a:clrFrom>
              <a:clrTo>
                <a:srgbClr val="F7F7F7">
                  <a:alpha val="0"/>
                </a:srgbClr>
              </a:clrTo>
            </a:clrChange>
          </a:blip>
          <a:stretch>
            <a:fillRect/>
          </a:stretch>
        </p:blipFill>
        <p:spPr>
          <a:xfrm>
            <a:off x="854437" y="2529958"/>
            <a:ext cx="2164160" cy="2185331"/>
          </a:xfrm>
          <a:prstGeom prst="rect">
            <a:avLst/>
          </a:prstGeom>
        </p:spPr>
      </p:pic>
      <p:sp>
        <p:nvSpPr>
          <p:cNvPr id="18" name="Arrow: Up 17">
            <a:extLst>
              <a:ext uri="{FF2B5EF4-FFF2-40B4-BE49-F238E27FC236}">
                <a16:creationId xmlns:a16="http://schemas.microsoft.com/office/drawing/2014/main" id="{61F7C7E4-7AFC-4E99-9BB8-79D5AEF3E13C}"/>
              </a:ext>
            </a:extLst>
          </p:cNvPr>
          <p:cNvSpPr/>
          <p:nvPr/>
        </p:nvSpPr>
        <p:spPr>
          <a:xfrm rot="10800000">
            <a:off x="1749529" y="3294273"/>
            <a:ext cx="572558" cy="1155919"/>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Connector 20">
            <a:extLst>
              <a:ext uri="{FF2B5EF4-FFF2-40B4-BE49-F238E27FC236}">
                <a16:creationId xmlns:a16="http://schemas.microsoft.com/office/drawing/2014/main" id="{0770F0A3-6E58-4112-9216-AA5DCD6937E4}"/>
              </a:ext>
            </a:extLst>
          </p:cNvPr>
          <p:cNvCxnSpPr>
            <a:cxnSpLocks/>
          </p:cNvCxnSpPr>
          <p:nvPr/>
        </p:nvCxnSpPr>
        <p:spPr>
          <a:xfrm>
            <a:off x="1761781" y="5484822"/>
            <a:ext cx="436204" cy="15240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34770997-5196-4D6B-9AD8-EA12E85CED87}"/>
              </a:ext>
            </a:extLst>
          </p:cNvPr>
          <p:cNvCxnSpPr>
            <a:cxnSpLocks/>
          </p:cNvCxnSpPr>
          <p:nvPr/>
        </p:nvCxnSpPr>
        <p:spPr>
          <a:xfrm flipH="1" flipV="1">
            <a:off x="1399641" y="5199463"/>
            <a:ext cx="382666" cy="281188"/>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grpSp>
        <p:nvGrpSpPr>
          <p:cNvPr id="25" name="Group 24">
            <a:extLst>
              <a:ext uri="{FF2B5EF4-FFF2-40B4-BE49-F238E27FC236}">
                <a16:creationId xmlns:a16="http://schemas.microsoft.com/office/drawing/2014/main" id="{3FD9FA4B-FDAB-4A49-84DB-CFEA1D70257B}"/>
              </a:ext>
            </a:extLst>
          </p:cNvPr>
          <p:cNvGrpSpPr/>
          <p:nvPr/>
        </p:nvGrpSpPr>
        <p:grpSpPr>
          <a:xfrm>
            <a:off x="6512420" y="2149457"/>
            <a:ext cx="4658687" cy="4047615"/>
            <a:chOff x="3319243" y="2128362"/>
            <a:chExt cx="5044581" cy="4382892"/>
          </a:xfrm>
        </p:grpSpPr>
        <p:grpSp>
          <p:nvGrpSpPr>
            <p:cNvPr id="26" name="Group 25">
              <a:extLst>
                <a:ext uri="{FF2B5EF4-FFF2-40B4-BE49-F238E27FC236}">
                  <a16:creationId xmlns:a16="http://schemas.microsoft.com/office/drawing/2014/main" id="{EEA33460-5246-4E2F-9814-AEE3086D435C}"/>
                </a:ext>
              </a:extLst>
            </p:cNvPr>
            <p:cNvGrpSpPr/>
            <p:nvPr/>
          </p:nvGrpSpPr>
          <p:grpSpPr>
            <a:xfrm>
              <a:off x="3319243" y="2128362"/>
              <a:ext cx="5044581" cy="4382892"/>
              <a:chOff x="3319243" y="847288"/>
              <a:chExt cx="5553513" cy="4825068"/>
            </a:xfrm>
          </p:grpSpPr>
          <p:sp>
            <p:nvSpPr>
              <p:cNvPr id="29" name="Rectangle 28">
                <a:extLst>
                  <a:ext uri="{FF2B5EF4-FFF2-40B4-BE49-F238E27FC236}">
                    <a16:creationId xmlns:a16="http://schemas.microsoft.com/office/drawing/2014/main" id="{CB926666-8C64-442C-A4B2-A419FE337588}"/>
                  </a:ext>
                </a:extLst>
              </p:cNvPr>
              <p:cNvSpPr/>
              <p:nvPr/>
            </p:nvSpPr>
            <p:spPr>
              <a:xfrm>
                <a:off x="3319244" y="847288"/>
                <a:ext cx="5553512" cy="4825068"/>
              </a:xfrm>
              <a:prstGeom prst="rect">
                <a:avLst/>
              </a:prstGeom>
              <a:solidFill>
                <a:schemeClr val="bg1"/>
              </a:solid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Picture 2" descr="Image result for line graph">
                <a:extLst>
                  <a:ext uri="{FF2B5EF4-FFF2-40B4-BE49-F238E27FC236}">
                    <a16:creationId xmlns:a16="http://schemas.microsoft.com/office/drawing/2014/main" id="{D64F7EA3-6117-421C-9B27-308430E51907}"/>
                  </a:ext>
                </a:extLst>
              </p:cNvPr>
              <p:cNvPicPr>
                <a:picLocks noChangeAspect="1" noChangeArrowheads="1"/>
              </p:cNvPicPr>
              <p:nvPr/>
            </p:nvPicPr>
            <p:blipFill rotWithShape="1">
              <a:blip r:embed="rId3">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l="5065" r="5105" b="23193"/>
              <a:stretch/>
            </p:blipFill>
            <p:spPr bwMode="auto">
              <a:xfrm>
                <a:off x="3319243" y="1354822"/>
                <a:ext cx="5500906" cy="4317534"/>
              </a:xfrm>
              <a:prstGeom prst="rect">
                <a:avLst/>
              </a:prstGeom>
              <a:noFill/>
              <a:extLst>
                <a:ext uri="{909E8E84-426E-40DD-AFC4-6F175D3DCCD1}">
                  <a14:hiddenFill xmlns:a14="http://schemas.microsoft.com/office/drawing/2010/main">
                    <a:solidFill>
                      <a:srgbClr val="FFFFFF"/>
                    </a:solidFill>
                  </a14:hiddenFill>
                </a:ext>
              </a:extLst>
            </p:spPr>
          </p:pic>
          <p:cxnSp>
            <p:nvCxnSpPr>
              <p:cNvPr id="31" name="Straight Connector 30">
                <a:extLst>
                  <a:ext uri="{FF2B5EF4-FFF2-40B4-BE49-F238E27FC236}">
                    <a16:creationId xmlns:a16="http://schemas.microsoft.com/office/drawing/2014/main" id="{0A67FBC2-C7C7-4CE7-99FF-74443FD0A300}"/>
                  </a:ext>
                </a:extLst>
              </p:cNvPr>
              <p:cNvCxnSpPr/>
              <p:nvPr/>
            </p:nvCxnSpPr>
            <p:spPr>
              <a:xfrm flipV="1">
                <a:off x="7860484" y="847288"/>
                <a:ext cx="0" cy="2894202"/>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C5D6399-A5B2-4D49-8601-403A01FD9ED6}"/>
                  </a:ext>
                </a:extLst>
              </p:cNvPr>
              <p:cNvCxnSpPr/>
              <p:nvPr/>
            </p:nvCxnSpPr>
            <p:spPr>
              <a:xfrm flipV="1">
                <a:off x="7861882" y="2778154"/>
                <a:ext cx="0" cy="2894202"/>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67D5CA8A-1693-4813-B1AB-7CA42A1D5D29}"/>
                  </a:ext>
                </a:extLst>
              </p:cNvPr>
              <p:cNvCxnSpPr/>
              <p:nvPr/>
            </p:nvCxnSpPr>
            <p:spPr>
              <a:xfrm flipV="1">
                <a:off x="6477699" y="847288"/>
                <a:ext cx="0" cy="2894202"/>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D34A55-DC86-4A23-A2C1-EBCE13F957F6}"/>
                  </a:ext>
                </a:extLst>
              </p:cNvPr>
              <p:cNvCxnSpPr/>
              <p:nvPr/>
            </p:nvCxnSpPr>
            <p:spPr>
              <a:xfrm flipV="1">
                <a:off x="6479097" y="2778154"/>
                <a:ext cx="0" cy="2894202"/>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9542D408-1038-4430-843D-5EEB81B4E107}"/>
                  </a:ext>
                </a:extLst>
              </p:cNvPr>
              <p:cNvCxnSpPr/>
              <p:nvPr/>
            </p:nvCxnSpPr>
            <p:spPr>
              <a:xfrm flipV="1">
                <a:off x="5145247" y="847288"/>
                <a:ext cx="0" cy="2894202"/>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A720D2D0-92A3-41AB-A88C-9BD8711048BA}"/>
                  </a:ext>
                </a:extLst>
              </p:cNvPr>
              <p:cNvCxnSpPr/>
              <p:nvPr/>
            </p:nvCxnSpPr>
            <p:spPr>
              <a:xfrm flipV="1">
                <a:off x="5146645" y="2778154"/>
                <a:ext cx="0" cy="2894202"/>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sp>
          <p:nvSpPr>
            <p:cNvPr id="27" name="Oval 26">
              <a:extLst>
                <a:ext uri="{FF2B5EF4-FFF2-40B4-BE49-F238E27FC236}">
                  <a16:creationId xmlns:a16="http://schemas.microsoft.com/office/drawing/2014/main" id="{451CE1F4-D433-4E5D-8CA9-CFC52E6AC51E}"/>
                </a:ext>
              </a:extLst>
            </p:cNvPr>
            <p:cNvSpPr/>
            <p:nvPr/>
          </p:nvSpPr>
          <p:spPr>
            <a:xfrm>
              <a:off x="3611080" y="5953914"/>
              <a:ext cx="224070" cy="22407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F1F5CABD-0279-47D9-96DB-6EDFE62FF5FD}"/>
                </a:ext>
              </a:extLst>
            </p:cNvPr>
            <p:cNvSpPr/>
            <p:nvPr/>
          </p:nvSpPr>
          <p:spPr>
            <a:xfrm>
              <a:off x="6512713" y="5630499"/>
              <a:ext cx="224070" cy="224070"/>
            </a:xfrm>
            <a:prstGeom prst="ellipse">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7" name="Picture 36">
            <a:extLst>
              <a:ext uri="{FF2B5EF4-FFF2-40B4-BE49-F238E27FC236}">
                <a16:creationId xmlns:a16="http://schemas.microsoft.com/office/drawing/2014/main" id="{038B1D74-B4B5-4ACA-8112-E22693CB3EB0}"/>
              </a:ext>
            </a:extLst>
          </p:cNvPr>
          <p:cNvPicPr>
            <a:picLocks noChangeAspect="1"/>
          </p:cNvPicPr>
          <p:nvPr/>
        </p:nvPicPr>
        <p:blipFill>
          <a:blip r:embed="rId4">
            <a:clrChange>
              <a:clrFrom>
                <a:srgbClr val="F7F7F7"/>
              </a:clrFrom>
              <a:clrTo>
                <a:srgbClr val="F7F7F7">
                  <a:alpha val="0"/>
                </a:srgbClr>
              </a:clrTo>
            </a:clrChange>
          </a:blip>
          <a:stretch>
            <a:fillRect/>
          </a:stretch>
        </p:blipFill>
        <p:spPr>
          <a:xfrm>
            <a:off x="7075114" y="3148966"/>
            <a:ext cx="2164160" cy="2185331"/>
          </a:xfrm>
          <a:prstGeom prst="rect">
            <a:avLst/>
          </a:prstGeom>
        </p:spPr>
      </p:pic>
      <p:sp>
        <p:nvSpPr>
          <p:cNvPr id="38" name="Arrow: Up 37">
            <a:extLst>
              <a:ext uri="{FF2B5EF4-FFF2-40B4-BE49-F238E27FC236}">
                <a16:creationId xmlns:a16="http://schemas.microsoft.com/office/drawing/2014/main" id="{C26A8D61-382A-4501-BEF6-DE9B80873B01}"/>
              </a:ext>
            </a:extLst>
          </p:cNvPr>
          <p:cNvSpPr/>
          <p:nvPr/>
        </p:nvSpPr>
        <p:spPr>
          <a:xfrm rot="10800000">
            <a:off x="7970206" y="3913281"/>
            <a:ext cx="572558" cy="1155919"/>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9" name="Straight Connector 38">
            <a:extLst>
              <a:ext uri="{FF2B5EF4-FFF2-40B4-BE49-F238E27FC236}">
                <a16:creationId xmlns:a16="http://schemas.microsoft.com/office/drawing/2014/main" id="{5D1669F1-2F63-4800-A4A4-BB5098729571}"/>
              </a:ext>
            </a:extLst>
          </p:cNvPr>
          <p:cNvCxnSpPr>
            <a:cxnSpLocks/>
          </p:cNvCxnSpPr>
          <p:nvPr/>
        </p:nvCxnSpPr>
        <p:spPr>
          <a:xfrm>
            <a:off x="8022722" y="5793224"/>
            <a:ext cx="436204" cy="15240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13594730-AA72-466F-B215-F50B55748300}"/>
              </a:ext>
            </a:extLst>
          </p:cNvPr>
          <p:cNvCxnSpPr>
            <a:cxnSpLocks/>
          </p:cNvCxnSpPr>
          <p:nvPr/>
        </p:nvCxnSpPr>
        <p:spPr>
          <a:xfrm flipH="1" flipV="1">
            <a:off x="7660582" y="5507865"/>
            <a:ext cx="382666" cy="281188"/>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sp>
        <p:nvSpPr>
          <p:cNvPr id="41" name="Oval 40">
            <a:extLst>
              <a:ext uri="{FF2B5EF4-FFF2-40B4-BE49-F238E27FC236}">
                <a16:creationId xmlns:a16="http://schemas.microsoft.com/office/drawing/2014/main" id="{E3EC279F-4CB2-4B1E-9B40-C48D2D4B2063}"/>
              </a:ext>
            </a:extLst>
          </p:cNvPr>
          <p:cNvSpPr/>
          <p:nvPr/>
        </p:nvSpPr>
        <p:spPr>
          <a:xfrm>
            <a:off x="6757464" y="5657672"/>
            <a:ext cx="255863" cy="25586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28D8F7B0-8CEC-435F-A858-DD3201F11A80}"/>
              </a:ext>
            </a:extLst>
          </p:cNvPr>
          <p:cNvSpPr/>
          <p:nvPr/>
        </p:nvSpPr>
        <p:spPr>
          <a:xfrm>
            <a:off x="6725706" y="5629038"/>
            <a:ext cx="309007" cy="30900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A483DD00-A1B3-4BC2-91BB-1EA11372C09D}"/>
              </a:ext>
            </a:extLst>
          </p:cNvPr>
          <p:cNvSpPr/>
          <p:nvPr/>
        </p:nvSpPr>
        <p:spPr>
          <a:xfrm>
            <a:off x="6857349" y="5467667"/>
            <a:ext cx="45719" cy="45719"/>
          </a:xfrm>
          <a:prstGeom prst="ellipse">
            <a:avLst/>
          </a:prstGeom>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Arrow Connector 43">
            <a:extLst>
              <a:ext uri="{FF2B5EF4-FFF2-40B4-BE49-F238E27FC236}">
                <a16:creationId xmlns:a16="http://schemas.microsoft.com/office/drawing/2014/main" id="{0096C5CA-2C96-4DA6-A02B-06D779437D02}"/>
              </a:ext>
            </a:extLst>
          </p:cNvPr>
          <p:cNvCxnSpPr/>
          <p:nvPr/>
        </p:nvCxnSpPr>
        <p:spPr>
          <a:xfrm>
            <a:off x="6988861" y="5467667"/>
            <a:ext cx="0" cy="29867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E9A0546F-1C4C-4BBF-A8CD-BA8C5DA5A118}"/>
              </a:ext>
            </a:extLst>
          </p:cNvPr>
          <p:cNvCxnSpPr>
            <a:cxnSpLocks/>
          </p:cNvCxnSpPr>
          <p:nvPr/>
        </p:nvCxnSpPr>
        <p:spPr>
          <a:xfrm>
            <a:off x="8046235" y="5571422"/>
            <a:ext cx="436204" cy="152400"/>
          </a:xfrm>
          <a:prstGeom prst="line">
            <a:avLst/>
          </a:prstGeom>
          <a:ln w="28575">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B5AFF77D-373C-4D7D-A25A-3BBD0D9FA713}"/>
              </a:ext>
            </a:extLst>
          </p:cNvPr>
          <p:cNvCxnSpPr>
            <a:cxnSpLocks/>
          </p:cNvCxnSpPr>
          <p:nvPr/>
        </p:nvCxnSpPr>
        <p:spPr>
          <a:xfrm flipH="1" flipV="1">
            <a:off x="7684095" y="5286063"/>
            <a:ext cx="382666" cy="281188"/>
          </a:xfrm>
          <a:prstGeom prst="line">
            <a:avLst/>
          </a:prstGeom>
          <a:ln w="28575">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52F6929E-648B-4BF9-9D0E-CD3609A524DB}"/>
              </a:ext>
            </a:extLst>
          </p:cNvPr>
          <p:cNvCxnSpPr>
            <a:cxnSpLocks/>
          </p:cNvCxnSpPr>
          <p:nvPr/>
        </p:nvCxnSpPr>
        <p:spPr>
          <a:xfrm flipH="1">
            <a:off x="2186276" y="4532554"/>
            <a:ext cx="410024" cy="1105045"/>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F8A4AD19-484B-4A3A-9AB4-D2493A128538}"/>
              </a:ext>
            </a:extLst>
          </p:cNvPr>
          <p:cNvCxnSpPr>
            <a:cxnSpLocks/>
          </p:cNvCxnSpPr>
          <p:nvPr/>
        </p:nvCxnSpPr>
        <p:spPr>
          <a:xfrm flipH="1">
            <a:off x="8470730" y="4858351"/>
            <a:ext cx="410024" cy="1105045"/>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EF9C64A1-22DC-455F-BB91-9AA9B484E74B}"/>
              </a:ext>
            </a:extLst>
          </p:cNvPr>
          <p:cNvCxnSpPr>
            <a:cxnSpLocks/>
          </p:cNvCxnSpPr>
          <p:nvPr/>
        </p:nvCxnSpPr>
        <p:spPr>
          <a:xfrm flipH="1">
            <a:off x="8450485" y="4606996"/>
            <a:ext cx="410024" cy="1105045"/>
          </a:xfrm>
          <a:prstGeom prst="line">
            <a:avLst/>
          </a:prstGeom>
          <a:ln w="28575">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50" name="Oval 49">
            <a:extLst>
              <a:ext uri="{FF2B5EF4-FFF2-40B4-BE49-F238E27FC236}">
                <a16:creationId xmlns:a16="http://schemas.microsoft.com/office/drawing/2014/main" id="{9F89D087-C069-4952-93D6-B97DF592021F}"/>
              </a:ext>
            </a:extLst>
          </p:cNvPr>
          <p:cNvSpPr/>
          <p:nvPr/>
        </p:nvSpPr>
        <p:spPr>
          <a:xfrm>
            <a:off x="6783653" y="5372398"/>
            <a:ext cx="206929" cy="206929"/>
          </a:xfrm>
          <a:prstGeom prst="ellipse">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A36CC5D8-AE6E-44C8-B7B4-D0FE566E693A}"/>
              </a:ext>
            </a:extLst>
          </p:cNvPr>
          <p:cNvSpPr txBox="1"/>
          <p:nvPr/>
        </p:nvSpPr>
        <p:spPr>
          <a:xfrm>
            <a:off x="6951534" y="5397010"/>
            <a:ext cx="476412" cy="369332"/>
          </a:xfrm>
          <a:prstGeom prst="rect">
            <a:avLst/>
          </a:prstGeom>
          <a:noFill/>
        </p:spPr>
        <p:txBody>
          <a:bodyPr wrap="none" rtlCol="0">
            <a:spAutoFit/>
          </a:bodyPr>
          <a:lstStyle/>
          <a:p>
            <a:r>
              <a:rPr lang="en-US" dirty="0"/>
              <a:t>1.2</a:t>
            </a:r>
          </a:p>
        </p:txBody>
      </p:sp>
    </p:spTree>
    <p:extLst>
      <p:ext uri="{BB962C8B-B14F-4D97-AF65-F5344CB8AC3E}">
        <p14:creationId xmlns:p14="http://schemas.microsoft.com/office/powerpoint/2010/main" val="276120607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1973AC25-2F95-4FCC-BC9D-0FD63807A0C3}"/>
              </a:ext>
            </a:extLst>
          </p:cNvPr>
          <p:cNvSpPr txBox="1"/>
          <p:nvPr/>
        </p:nvSpPr>
        <p:spPr>
          <a:xfrm>
            <a:off x="873054" y="3745650"/>
            <a:ext cx="3157146" cy="461665"/>
          </a:xfrm>
          <a:prstGeom prst="rect">
            <a:avLst/>
          </a:prstGeom>
          <a:noFill/>
        </p:spPr>
        <p:txBody>
          <a:bodyPr wrap="none" rtlCol="0">
            <a:spAutoFit/>
          </a:bodyPr>
          <a:lstStyle/>
          <a:p>
            <a:r>
              <a:rPr lang="en-US" sz="2400" b="1" dirty="0"/>
              <a:t>Data Density (7, 12, 24)</a:t>
            </a:r>
          </a:p>
        </p:txBody>
      </p:sp>
      <p:sp>
        <p:nvSpPr>
          <p:cNvPr id="8" name="TextBox 7">
            <a:extLst>
              <a:ext uri="{FF2B5EF4-FFF2-40B4-BE49-F238E27FC236}">
                <a16:creationId xmlns:a16="http://schemas.microsoft.com/office/drawing/2014/main" id="{E5008BFF-9125-408F-BBC6-368A2C79FACC}"/>
              </a:ext>
            </a:extLst>
          </p:cNvPr>
          <p:cNvSpPr txBox="1"/>
          <p:nvPr/>
        </p:nvSpPr>
        <p:spPr>
          <a:xfrm>
            <a:off x="873054" y="4139824"/>
            <a:ext cx="3654783" cy="461665"/>
          </a:xfrm>
          <a:prstGeom prst="rect">
            <a:avLst/>
          </a:prstGeom>
          <a:noFill/>
        </p:spPr>
        <p:txBody>
          <a:bodyPr wrap="none" rtlCol="0">
            <a:spAutoFit/>
          </a:bodyPr>
          <a:lstStyle/>
          <a:p>
            <a:r>
              <a:rPr lang="en-US" sz="2400" b="1" dirty="0"/>
              <a:t>Number of Sectors (4, 5, 6)</a:t>
            </a:r>
          </a:p>
        </p:txBody>
      </p:sp>
      <p:sp>
        <p:nvSpPr>
          <p:cNvPr id="9" name="TextBox 8">
            <a:extLst>
              <a:ext uri="{FF2B5EF4-FFF2-40B4-BE49-F238E27FC236}">
                <a16:creationId xmlns:a16="http://schemas.microsoft.com/office/drawing/2014/main" id="{D9379669-EBE0-4F6F-B534-138D9F243F88}"/>
              </a:ext>
            </a:extLst>
          </p:cNvPr>
          <p:cNvSpPr txBox="1"/>
          <p:nvPr/>
        </p:nvSpPr>
        <p:spPr>
          <a:xfrm>
            <a:off x="873054" y="4533998"/>
            <a:ext cx="2743187" cy="461665"/>
          </a:xfrm>
          <a:prstGeom prst="rect">
            <a:avLst/>
          </a:prstGeom>
          <a:noFill/>
        </p:spPr>
        <p:txBody>
          <a:bodyPr wrap="none" rtlCol="0">
            <a:spAutoFit/>
          </a:bodyPr>
          <a:lstStyle/>
          <a:p>
            <a:r>
              <a:rPr lang="en-US" sz="2400" b="1" dirty="0"/>
              <a:t>Horizontal / Vertical</a:t>
            </a:r>
          </a:p>
        </p:txBody>
      </p:sp>
      <p:sp>
        <p:nvSpPr>
          <p:cNvPr id="10" name="Title 1">
            <a:extLst>
              <a:ext uri="{FF2B5EF4-FFF2-40B4-BE49-F238E27FC236}">
                <a16:creationId xmlns:a16="http://schemas.microsoft.com/office/drawing/2014/main" id="{FD9C9346-88F8-4353-9C38-6382ADC0E2B2}"/>
              </a:ext>
            </a:extLst>
          </p:cNvPr>
          <p:cNvSpPr>
            <a:spLocks noGrp="1"/>
          </p:cNvSpPr>
          <p:nvPr>
            <p:ph type="title"/>
          </p:nvPr>
        </p:nvSpPr>
        <p:spPr>
          <a:xfrm>
            <a:off x="838200" y="365125"/>
            <a:ext cx="10515600" cy="1325563"/>
          </a:xfrm>
        </p:spPr>
        <p:txBody>
          <a:bodyPr/>
          <a:lstStyle/>
          <a:p>
            <a:pPr algn="ctr"/>
            <a:r>
              <a:rPr lang="en-US" b="1" dirty="0"/>
              <a:t>Study 1</a:t>
            </a:r>
          </a:p>
        </p:txBody>
      </p:sp>
      <p:sp>
        <p:nvSpPr>
          <p:cNvPr id="11" name="TextBox 10">
            <a:extLst>
              <a:ext uri="{FF2B5EF4-FFF2-40B4-BE49-F238E27FC236}">
                <a16:creationId xmlns:a16="http://schemas.microsoft.com/office/drawing/2014/main" id="{7817FCA3-DB6E-4670-8208-3DA0A23BD80B}"/>
              </a:ext>
            </a:extLst>
          </p:cNvPr>
          <p:cNvSpPr txBox="1"/>
          <p:nvPr/>
        </p:nvSpPr>
        <p:spPr>
          <a:xfrm>
            <a:off x="293390" y="3306098"/>
            <a:ext cx="3550267" cy="523220"/>
          </a:xfrm>
          <a:prstGeom prst="rect">
            <a:avLst/>
          </a:prstGeom>
          <a:noFill/>
        </p:spPr>
        <p:txBody>
          <a:bodyPr wrap="none" rtlCol="0">
            <a:spAutoFit/>
          </a:bodyPr>
          <a:lstStyle/>
          <a:p>
            <a:r>
              <a:rPr lang="en-US" sz="2800" b="1" dirty="0"/>
              <a:t>Independent Variables</a:t>
            </a:r>
          </a:p>
        </p:txBody>
      </p:sp>
      <p:sp>
        <p:nvSpPr>
          <p:cNvPr id="12" name="TextBox 11">
            <a:extLst>
              <a:ext uri="{FF2B5EF4-FFF2-40B4-BE49-F238E27FC236}">
                <a16:creationId xmlns:a16="http://schemas.microsoft.com/office/drawing/2014/main" id="{96498E94-8004-487A-8057-BC36525F97BE}"/>
              </a:ext>
            </a:extLst>
          </p:cNvPr>
          <p:cNvSpPr txBox="1"/>
          <p:nvPr/>
        </p:nvSpPr>
        <p:spPr>
          <a:xfrm>
            <a:off x="293390" y="5375006"/>
            <a:ext cx="3295389" cy="523220"/>
          </a:xfrm>
          <a:prstGeom prst="rect">
            <a:avLst/>
          </a:prstGeom>
          <a:noFill/>
        </p:spPr>
        <p:txBody>
          <a:bodyPr wrap="none" rtlCol="0">
            <a:spAutoFit/>
          </a:bodyPr>
          <a:lstStyle/>
          <a:p>
            <a:r>
              <a:rPr lang="en-US" sz="2800" b="1" dirty="0"/>
              <a:t>Dependent Variables</a:t>
            </a:r>
          </a:p>
        </p:txBody>
      </p:sp>
      <p:sp>
        <p:nvSpPr>
          <p:cNvPr id="13" name="TextBox 12">
            <a:extLst>
              <a:ext uri="{FF2B5EF4-FFF2-40B4-BE49-F238E27FC236}">
                <a16:creationId xmlns:a16="http://schemas.microsoft.com/office/drawing/2014/main" id="{1E4EEE35-622B-4FAD-BCC6-68B3C2441166}"/>
              </a:ext>
            </a:extLst>
          </p:cNvPr>
          <p:cNvSpPr txBox="1"/>
          <p:nvPr/>
        </p:nvSpPr>
        <p:spPr>
          <a:xfrm>
            <a:off x="873053" y="5816585"/>
            <a:ext cx="2108591" cy="461665"/>
          </a:xfrm>
          <a:prstGeom prst="rect">
            <a:avLst/>
          </a:prstGeom>
          <a:noFill/>
        </p:spPr>
        <p:txBody>
          <a:bodyPr wrap="none" rtlCol="0">
            <a:spAutoFit/>
          </a:bodyPr>
          <a:lstStyle/>
          <a:p>
            <a:r>
              <a:rPr lang="en-US" sz="2400" b="1" dirty="0"/>
              <a:t>Response Time</a:t>
            </a:r>
          </a:p>
        </p:txBody>
      </p:sp>
      <p:sp>
        <p:nvSpPr>
          <p:cNvPr id="14" name="TextBox 13">
            <a:extLst>
              <a:ext uri="{FF2B5EF4-FFF2-40B4-BE49-F238E27FC236}">
                <a16:creationId xmlns:a16="http://schemas.microsoft.com/office/drawing/2014/main" id="{BF0AB5C2-AE99-4430-81B4-96C40F605326}"/>
              </a:ext>
            </a:extLst>
          </p:cNvPr>
          <p:cNvSpPr txBox="1"/>
          <p:nvPr/>
        </p:nvSpPr>
        <p:spPr>
          <a:xfrm>
            <a:off x="856193" y="6130909"/>
            <a:ext cx="1474250" cy="461665"/>
          </a:xfrm>
          <a:prstGeom prst="rect">
            <a:avLst/>
          </a:prstGeom>
          <a:noFill/>
        </p:spPr>
        <p:txBody>
          <a:bodyPr wrap="none" rtlCol="0">
            <a:spAutoFit/>
          </a:bodyPr>
          <a:lstStyle/>
          <a:p>
            <a:r>
              <a:rPr lang="en-US" sz="2400" b="1" dirty="0"/>
              <a:t>Error Rate</a:t>
            </a:r>
          </a:p>
        </p:txBody>
      </p:sp>
      <p:sp>
        <p:nvSpPr>
          <p:cNvPr id="15" name="TextBox 14">
            <a:extLst>
              <a:ext uri="{FF2B5EF4-FFF2-40B4-BE49-F238E27FC236}">
                <a16:creationId xmlns:a16="http://schemas.microsoft.com/office/drawing/2014/main" id="{27CBDAA0-6D5B-4573-8080-2FCF6DB60350}"/>
              </a:ext>
            </a:extLst>
          </p:cNvPr>
          <p:cNvSpPr txBox="1"/>
          <p:nvPr/>
        </p:nvSpPr>
        <p:spPr>
          <a:xfrm>
            <a:off x="293390" y="1356467"/>
            <a:ext cx="968855" cy="523220"/>
          </a:xfrm>
          <a:prstGeom prst="rect">
            <a:avLst/>
          </a:prstGeom>
          <a:noFill/>
        </p:spPr>
        <p:txBody>
          <a:bodyPr wrap="none" rtlCol="0">
            <a:spAutoFit/>
          </a:bodyPr>
          <a:lstStyle/>
          <a:p>
            <a:r>
              <a:rPr lang="en-US" sz="2800" b="1" dirty="0"/>
              <a:t>Tasks</a:t>
            </a:r>
          </a:p>
        </p:txBody>
      </p:sp>
      <p:sp>
        <p:nvSpPr>
          <p:cNvPr id="16" name="TextBox 15">
            <a:extLst>
              <a:ext uri="{FF2B5EF4-FFF2-40B4-BE49-F238E27FC236}">
                <a16:creationId xmlns:a16="http://schemas.microsoft.com/office/drawing/2014/main" id="{B7B6F14A-27BD-4302-AC1B-615591727474}"/>
              </a:ext>
            </a:extLst>
          </p:cNvPr>
          <p:cNvSpPr txBox="1"/>
          <p:nvPr/>
        </p:nvSpPr>
        <p:spPr>
          <a:xfrm>
            <a:off x="921491" y="1721312"/>
            <a:ext cx="2101281" cy="461665"/>
          </a:xfrm>
          <a:prstGeom prst="rect">
            <a:avLst/>
          </a:prstGeom>
          <a:noFill/>
        </p:spPr>
        <p:txBody>
          <a:bodyPr wrap="none" rtlCol="0">
            <a:spAutoFit/>
          </a:bodyPr>
          <a:lstStyle/>
          <a:p>
            <a:r>
              <a:rPr lang="en-US" sz="2400" b="1" dirty="0"/>
              <a:t>Data Detection</a:t>
            </a:r>
          </a:p>
        </p:txBody>
      </p:sp>
      <p:sp>
        <p:nvSpPr>
          <p:cNvPr id="17" name="TextBox 16">
            <a:extLst>
              <a:ext uri="{FF2B5EF4-FFF2-40B4-BE49-F238E27FC236}">
                <a16:creationId xmlns:a16="http://schemas.microsoft.com/office/drawing/2014/main" id="{BC0895EE-3383-4121-A422-538A9BFF6BCC}"/>
              </a:ext>
            </a:extLst>
          </p:cNvPr>
          <p:cNvSpPr txBox="1"/>
          <p:nvPr/>
        </p:nvSpPr>
        <p:spPr>
          <a:xfrm>
            <a:off x="921490" y="2018089"/>
            <a:ext cx="2387705" cy="461665"/>
          </a:xfrm>
          <a:prstGeom prst="rect">
            <a:avLst/>
          </a:prstGeom>
          <a:noFill/>
        </p:spPr>
        <p:txBody>
          <a:bodyPr wrap="none" rtlCol="0">
            <a:spAutoFit/>
          </a:bodyPr>
          <a:lstStyle/>
          <a:p>
            <a:r>
              <a:rPr lang="en-US" sz="2400" b="1" dirty="0"/>
              <a:t>Data Comparison</a:t>
            </a:r>
          </a:p>
        </p:txBody>
      </p:sp>
    </p:spTree>
    <p:extLst>
      <p:ext uri="{BB962C8B-B14F-4D97-AF65-F5344CB8AC3E}">
        <p14:creationId xmlns:p14="http://schemas.microsoft.com/office/powerpoint/2010/main" val="181341560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FD9C9346-88F8-4353-9C38-6382ADC0E2B2}"/>
              </a:ext>
            </a:extLst>
          </p:cNvPr>
          <p:cNvSpPr>
            <a:spLocks noGrp="1"/>
          </p:cNvSpPr>
          <p:nvPr>
            <p:ph type="title"/>
          </p:nvPr>
        </p:nvSpPr>
        <p:spPr>
          <a:xfrm>
            <a:off x="838200" y="365125"/>
            <a:ext cx="10515600" cy="1325563"/>
          </a:xfrm>
        </p:spPr>
        <p:txBody>
          <a:bodyPr/>
          <a:lstStyle/>
          <a:p>
            <a:pPr algn="ctr"/>
            <a:r>
              <a:rPr lang="en-US" b="1" dirty="0"/>
              <a:t>Study 2</a:t>
            </a:r>
          </a:p>
        </p:txBody>
      </p:sp>
      <p:sp>
        <p:nvSpPr>
          <p:cNvPr id="12" name="TextBox 11">
            <a:extLst>
              <a:ext uri="{FF2B5EF4-FFF2-40B4-BE49-F238E27FC236}">
                <a16:creationId xmlns:a16="http://schemas.microsoft.com/office/drawing/2014/main" id="{96498E94-8004-487A-8057-BC36525F97BE}"/>
              </a:ext>
            </a:extLst>
          </p:cNvPr>
          <p:cNvSpPr txBox="1"/>
          <p:nvPr/>
        </p:nvSpPr>
        <p:spPr>
          <a:xfrm>
            <a:off x="293390" y="5375006"/>
            <a:ext cx="3295389" cy="523220"/>
          </a:xfrm>
          <a:prstGeom prst="rect">
            <a:avLst/>
          </a:prstGeom>
          <a:noFill/>
        </p:spPr>
        <p:txBody>
          <a:bodyPr wrap="none" rtlCol="0">
            <a:spAutoFit/>
          </a:bodyPr>
          <a:lstStyle/>
          <a:p>
            <a:r>
              <a:rPr lang="en-US" sz="2800" b="1" dirty="0"/>
              <a:t>Dependent Variables</a:t>
            </a:r>
          </a:p>
        </p:txBody>
      </p:sp>
      <p:sp>
        <p:nvSpPr>
          <p:cNvPr id="13" name="TextBox 12">
            <a:extLst>
              <a:ext uri="{FF2B5EF4-FFF2-40B4-BE49-F238E27FC236}">
                <a16:creationId xmlns:a16="http://schemas.microsoft.com/office/drawing/2014/main" id="{1E4EEE35-622B-4FAD-BCC6-68B3C2441166}"/>
              </a:ext>
            </a:extLst>
          </p:cNvPr>
          <p:cNvSpPr txBox="1"/>
          <p:nvPr/>
        </p:nvSpPr>
        <p:spPr>
          <a:xfrm>
            <a:off x="873053" y="5816585"/>
            <a:ext cx="2108591" cy="461665"/>
          </a:xfrm>
          <a:prstGeom prst="rect">
            <a:avLst/>
          </a:prstGeom>
          <a:noFill/>
        </p:spPr>
        <p:txBody>
          <a:bodyPr wrap="none" rtlCol="0">
            <a:spAutoFit/>
          </a:bodyPr>
          <a:lstStyle/>
          <a:p>
            <a:r>
              <a:rPr lang="en-US" sz="2400" b="1" dirty="0"/>
              <a:t>Response Time</a:t>
            </a:r>
          </a:p>
        </p:txBody>
      </p:sp>
      <p:sp>
        <p:nvSpPr>
          <p:cNvPr id="14" name="TextBox 13">
            <a:extLst>
              <a:ext uri="{FF2B5EF4-FFF2-40B4-BE49-F238E27FC236}">
                <a16:creationId xmlns:a16="http://schemas.microsoft.com/office/drawing/2014/main" id="{BF0AB5C2-AE99-4430-81B4-96C40F605326}"/>
              </a:ext>
            </a:extLst>
          </p:cNvPr>
          <p:cNvSpPr txBox="1"/>
          <p:nvPr/>
        </p:nvSpPr>
        <p:spPr>
          <a:xfrm>
            <a:off x="856193" y="6130909"/>
            <a:ext cx="1474250" cy="461665"/>
          </a:xfrm>
          <a:prstGeom prst="rect">
            <a:avLst/>
          </a:prstGeom>
          <a:noFill/>
        </p:spPr>
        <p:txBody>
          <a:bodyPr wrap="none" rtlCol="0">
            <a:spAutoFit/>
          </a:bodyPr>
          <a:lstStyle/>
          <a:p>
            <a:r>
              <a:rPr lang="en-US" sz="2400" b="1" dirty="0"/>
              <a:t>Error Rate</a:t>
            </a:r>
          </a:p>
        </p:txBody>
      </p:sp>
      <p:sp>
        <p:nvSpPr>
          <p:cNvPr id="15" name="TextBox 14">
            <a:extLst>
              <a:ext uri="{FF2B5EF4-FFF2-40B4-BE49-F238E27FC236}">
                <a16:creationId xmlns:a16="http://schemas.microsoft.com/office/drawing/2014/main" id="{27CBDAA0-6D5B-4573-8080-2FCF6DB60350}"/>
              </a:ext>
            </a:extLst>
          </p:cNvPr>
          <p:cNvSpPr txBox="1"/>
          <p:nvPr/>
        </p:nvSpPr>
        <p:spPr>
          <a:xfrm>
            <a:off x="293390" y="3937395"/>
            <a:ext cx="968855" cy="523220"/>
          </a:xfrm>
          <a:prstGeom prst="rect">
            <a:avLst/>
          </a:prstGeom>
          <a:noFill/>
        </p:spPr>
        <p:txBody>
          <a:bodyPr wrap="none" rtlCol="0">
            <a:spAutoFit/>
          </a:bodyPr>
          <a:lstStyle/>
          <a:p>
            <a:r>
              <a:rPr lang="en-US" sz="2800" b="1" dirty="0"/>
              <a:t>Tasks</a:t>
            </a:r>
          </a:p>
        </p:txBody>
      </p:sp>
      <p:sp>
        <p:nvSpPr>
          <p:cNvPr id="16" name="TextBox 15">
            <a:extLst>
              <a:ext uri="{FF2B5EF4-FFF2-40B4-BE49-F238E27FC236}">
                <a16:creationId xmlns:a16="http://schemas.microsoft.com/office/drawing/2014/main" id="{B7B6F14A-27BD-4302-AC1B-615591727474}"/>
              </a:ext>
            </a:extLst>
          </p:cNvPr>
          <p:cNvSpPr txBox="1"/>
          <p:nvPr/>
        </p:nvSpPr>
        <p:spPr>
          <a:xfrm>
            <a:off x="921491" y="4302240"/>
            <a:ext cx="2101281" cy="461665"/>
          </a:xfrm>
          <a:prstGeom prst="rect">
            <a:avLst/>
          </a:prstGeom>
          <a:noFill/>
        </p:spPr>
        <p:txBody>
          <a:bodyPr wrap="none" rtlCol="0">
            <a:spAutoFit/>
          </a:bodyPr>
          <a:lstStyle/>
          <a:p>
            <a:r>
              <a:rPr lang="en-US" sz="2400" b="1" dirty="0"/>
              <a:t>Data Detection</a:t>
            </a:r>
          </a:p>
        </p:txBody>
      </p:sp>
      <p:sp>
        <p:nvSpPr>
          <p:cNvPr id="17" name="TextBox 16">
            <a:extLst>
              <a:ext uri="{FF2B5EF4-FFF2-40B4-BE49-F238E27FC236}">
                <a16:creationId xmlns:a16="http://schemas.microsoft.com/office/drawing/2014/main" id="{BC0895EE-3383-4121-A422-538A9BFF6BCC}"/>
              </a:ext>
            </a:extLst>
          </p:cNvPr>
          <p:cNvSpPr txBox="1"/>
          <p:nvPr/>
        </p:nvSpPr>
        <p:spPr>
          <a:xfrm>
            <a:off x="921490" y="4599017"/>
            <a:ext cx="2387705" cy="461665"/>
          </a:xfrm>
          <a:prstGeom prst="rect">
            <a:avLst/>
          </a:prstGeom>
          <a:noFill/>
        </p:spPr>
        <p:txBody>
          <a:bodyPr wrap="none" rtlCol="0">
            <a:spAutoFit/>
          </a:bodyPr>
          <a:lstStyle/>
          <a:p>
            <a:r>
              <a:rPr lang="en-US" sz="2400" b="1" dirty="0"/>
              <a:t>Data Comparison</a:t>
            </a:r>
          </a:p>
        </p:txBody>
      </p:sp>
      <p:pic>
        <p:nvPicPr>
          <p:cNvPr id="9" name="Picture 2" descr="Image result for line graph">
            <a:extLst>
              <a:ext uri="{FF2B5EF4-FFF2-40B4-BE49-F238E27FC236}">
                <a16:creationId xmlns:a16="http://schemas.microsoft.com/office/drawing/2014/main" id="{042BB543-9252-4038-B818-BC983AE3352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065" r="5105" b="23193"/>
          <a:stretch/>
        </p:blipFill>
        <p:spPr bwMode="auto">
          <a:xfrm>
            <a:off x="6345098" y="2397240"/>
            <a:ext cx="5500907" cy="4317534"/>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40B16077-0900-46F9-91DA-37A7074739F4}"/>
              </a:ext>
            </a:extLst>
          </p:cNvPr>
          <p:cNvSpPr/>
          <p:nvPr/>
        </p:nvSpPr>
        <p:spPr>
          <a:xfrm>
            <a:off x="6345098" y="1889706"/>
            <a:ext cx="5553512" cy="4825068"/>
          </a:xfrm>
          <a:prstGeom prst="rect">
            <a:avLst/>
          </a:prstGeom>
          <a:no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2BC7312C-DAB8-4369-BA5D-32292903B0A6}"/>
              </a:ext>
            </a:extLst>
          </p:cNvPr>
          <p:cNvSpPr/>
          <p:nvPr/>
        </p:nvSpPr>
        <p:spPr>
          <a:xfrm>
            <a:off x="10789343" y="4660440"/>
            <a:ext cx="206929" cy="20692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B8B9A9CB-2C55-48AD-B6B1-6DEA45B1248A}"/>
              </a:ext>
            </a:extLst>
          </p:cNvPr>
          <p:cNvSpPr/>
          <p:nvPr/>
        </p:nvSpPr>
        <p:spPr>
          <a:xfrm>
            <a:off x="295691" y="2090749"/>
            <a:ext cx="2591863" cy="400110"/>
          </a:xfrm>
          <a:prstGeom prst="rect">
            <a:avLst/>
          </a:prstGeom>
        </p:spPr>
        <p:txBody>
          <a:bodyPr wrap="none">
            <a:spAutoFit/>
          </a:bodyPr>
          <a:lstStyle/>
          <a:p>
            <a:r>
              <a:rPr lang="en-US" sz="2000" b="1" dirty="0"/>
              <a:t>Independent Variables</a:t>
            </a:r>
          </a:p>
        </p:txBody>
      </p:sp>
      <p:sp>
        <p:nvSpPr>
          <p:cNvPr id="19" name="TextBox 18">
            <a:extLst>
              <a:ext uri="{FF2B5EF4-FFF2-40B4-BE49-F238E27FC236}">
                <a16:creationId xmlns:a16="http://schemas.microsoft.com/office/drawing/2014/main" id="{55E3C07F-EBC5-4925-9277-0E7C6FA68870}"/>
              </a:ext>
            </a:extLst>
          </p:cNvPr>
          <p:cNvSpPr txBox="1"/>
          <p:nvPr/>
        </p:nvSpPr>
        <p:spPr>
          <a:xfrm>
            <a:off x="856193" y="2367650"/>
            <a:ext cx="4109651" cy="461665"/>
          </a:xfrm>
          <a:prstGeom prst="rect">
            <a:avLst/>
          </a:prstGeom>
          <a:noFill/>
        </p:spPr>
        <p:txBody>
          <a:bodyPr wrap="none" rtlCol="0">
            <a:spAutoFit/>
          </a:bodyPr>
          <a:lstStyle/>
          <a:p>
            <a:r>
              <a:rPr lang="en-US" sz="2400" b="1" dirty="0"/>
              <a:t>Our Method vs Shift Technique</a:t>
            </a:r>
          </a:p>
        </p:txBody>
      </p:sp>
    </p:spTree>
    <p:extLst>
      <p:ext uri="{BB962C8B-B14F-4D97-AF65-F5344CB8AC3E}">
        <p14:creationId xmlns:p14="http://schemas.microsoft.com/office/powerpoint/2010/main" val="185140337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FD9C9346-88F8-4353-9C38-6382ADC0E2B2}"/>
              </a:ext>
            </a:extLst>
          </p:cNvPr>
          <p:cNvSpPr>
            <a:spLocks noGrp="1"/>
          </p:cNvSpPr>
          <p:nvPr>
            <p:ph type="title"/>
          </p:nvPr>
        </p:nvSpPr>
        <p:spPr>
          <a:xfrm>
            <a:off x="838200" y="365125"/>
            <a:ext cx="10515600" cy="1325563"/>
          </a:xfrm>
        </p:spPr>
        <p:txBody>
          <a:bodyPr/>
          <a:lstStyle/>
          <a:p>
            <a:pPr algn="ctr"/>
            <a:r>
              <a:rPr lang="en-US" b="1" dirty="0"/>
              <a:t>Study 2</a:t>
            </a:r>
          </a:p>
        </p:txBody>
      </p:sp>
      <p:sp>
        <p:nvSpPr>
          <p:cNvPr id="12" name="TextBox 11">
            <a:extLst>
              <a:ext uri="{FF2B5EF4-FFF2-40B4-BE49-F238E27FC236}">
                <a16:creationId xmlns:a16="http://schemas.microsoft.com/office/drawing/2014/main" id="{96498E94-8004-487A-8057-BC36525F97BE}"/>
              </a:ext>
            </a:extLst>
          </p:cNvPr>
          <p:cNvSpPr txBox="1"/>
          <p:nvPr/>
        </p:nvSpPr>
        <p:spPr>
          <a:xfrm>
            <a:off x="293390" y="5375006"/>
            <a:ext cx="3295389" cy="523220"/>
          </a:xfrm>
          <a:prstGeom prst="rect">
            <a:avLst/>
          </a:prstGeom>
          <a:noFill/>
        </p:spPr>
        <p:txBody>
          <a:bodyPr wrap="none" rtlCol="0">
            <a:spAutoFit/>
          </a:bodyPr>
          <a:lstStyle/>
          <a:p>
            <a:r>
              <a:rPr lang="en-US" sz="2800" b="1" dirty="0"/>
              <a:t>Dependent Variables</a:t>
            </a:r>
          </a:p>
        </p:txBody>
      </p:sp>
      <p:sp>
        <p:nvSpPr>
          <p:cNvPr id="13" name="TextBox 12">
            <a:extLst>
              <a:ext uri="{FF2B5EF4-FFF2-40B4-BE49-F238E27FC236}">
                <a16:creationId xmlns:a16="http://schemas.microsoft.com/office/drawing/2014/main" id="{1E4EEE35-622B-4FAD-BCC6-68B3C2441166}"/>
              </a:ext>
            </a:extLst>
          </p:cNvPr>
          <p:cNvSpPr txBox="1"/>
          <p:nvPr/>
        </p:nvSpPr>
        <p:spPr>
          <a:xfrm>
            <a:off x="873053" y="5816585"/>
            <a:ext cx="2108591" cy="461665"/>
          </a:xfrm>
          <a:prstGeom prst="rect">
            <a:avLst/>
          </a:prstGeom>
          <a:noFill/>
        </p:spPr>
        <p:txBody>
          <a:bodyPr wrap="none" rtlCol="0">
            <a:spAutoFit/>
          </a:bodyPr>
          <a:lstStyle/>
          <a:p>
            <a:r>
              <a:rPr lang="en-US" sz="2400" b="1" dirty="0"/>
              <a:t>Response Time</a:t>
            </a:r>
          </a:p>
        </p:txBody>
      </p:sp>
      <p:sp>
        <p:nvSpPr>
          <p:cNvPr id="14" name="TextBox 13">
            <a:extLst>
              <a:ext uri="{FF2B5EF4-FFF2-40B4-BE49-F238E27FC236}">
                <a16:creationId xmlns:a16="http://schemas.microsoft.com/office/drawing/2014/main" id="{BF0AB5C2-AE99-4430-81B4-96C40F605326}"/>
              </a:ext>
            </a:extLst>
          </p:cNvPr>
          <p:cNvSpPr txBox="1"/>
          <p:nvPr/>
        </p:nvSpPr>
        <p:spPr>
          <a:xfrm>
            <a:off x="856193" y="6130909"/>
            <a:ext cx="1474250" cy="461665"/>
          </a:xfrm>
          <a:prstGeom prst="rect">
            <a:avLst/>
          </a:prstGeom>
          <a:noFill/>
        </p:spPr>
        <p:txBody>
          <a:bodyPr wrap="none" rtlCol="0">
            <a:spAutoFit/>
          </a:bodyPr>
          <a:lstStyle/>
          <a:p>
            <a:r>
              <a:rPr lang="en-US" sz="2400" b="1" dirty="0"/>
              <a:t>Error Rate</a:t>
            </a:r>
          </a:p>
        </p:txBody>
      </p:sp>
      <p:sp>
        <p:nvSpPr>
          <p:cNvPr id="15" name="TextBox 14">
            <a:extLst>
              <a:ext uri="{FF2B5EF4-FFF2-40B4-BE49-F238E27FC236}">
                <a16:creationId xmlns:a16="http://schemas.microsoft.com/office/drawing/2014/main" id="{27CBDAA0-6D5B-4573-8080-2FCF6DB60350}"/>
              </a:ext>
            </a:extLst>
          </p:cNvPr>
          <p:cNvSpPr txBox="1"/>
          <p:nvPr/>
        </p:nvSpPr>
        <p:spPr>
          <a:xfrm>
            <a:off x="293390" y="3937395"/>
            <a:ext cx="968855" cy="523220"/>
          </a:xfrm>
          <a:prstGeom prst="rect">
            <a:avLst/>
          </a:prstGeom>
          <a:noFill/>
        </p:spPr>
        <p:txBody>
          <a:bodyPr wrap="none" rtlCol="0">
            <a:spAutoFit/>
          </a:bodyPr>
          <a:lstStyle/>
          <a:p>
            <a:r>
              <a:rPr lang="en-US" sz="2800" b="1" dirty="0"/>
              <a:t>Tasks</a:t>
            </a:r>
          </a:p>
        </p:txBody>
      </p:sp>
      <p:sp>
        <p:nvSpPr>
          <p:cNvPr id="16" name="TextBox 15">
            <a:extLst>
              <a:ext uri="{FF2B5EF4-FFF2-40B4-BE49-F238E27FC236}">
                <a16:creationId xmlns:a16="http://schemas.microsoft.com/office/drawing/2014/main" id="{B7B6F14A-27BD-4302-AC1B-615591727474}"/>
              </a:ext>
            </a:extLst>
          </p:cNvPr>
          <p:cNvSpPr txBox="1"/>
          <p:nvPr/>
        </p:nvSpPr>
        <p:spPr>
          <a:xfrm>
            <a:off x="921491" y="4302240"/>
            <a:ext cx="2101281" cy="461665"/>
          </a:xfrm>
          <a:prstGeom prst="rect">
            <a:avLst/>
          </a:prstGeom>
          <a:noFill/>
        </p:spPr>
        <p:txBody>
          <a:bodyPr wrap="none" rtlCol="0">
            <a:spAutoFit/>
          </a:bodyPr>
          <a:lstStyle/>
          <a:p>
            <a:r>
              <a:rPr lang="en-US" sz="2400" b="1" dirty="0"/>
              <a:t>Data Detection</a:t>
            </a:r>
          </a:p>
        </p:txBody>
      </p:sp>
      <p:sp>
        <p:nvSpPr>
          <p:cNvPr id="17" name="TextBox 16">
            <a:extLst>
              <a:ext uri="{FF2B5EF4-FFF2-40B4-BE49-F238E27FC236}">
                <a16:creationId xmlns:a16="http://schemas.microsoft.com/office/drawing/2014/main" id="{BC0895EE-3383-4121-A422-538A9BFF6BCC}"/>
              </a:ext>
            </a:extLst>
          </p:cNvPr>
          <p:cNvSpPr txBox="1"/>
          <p:nvPr/>
        </p:nvSpPr>
        <p:spPr>
          <a:xfrm>
            <a:off x="921490" y="4599017"/>
            <a:ext cx="2387705" cy="461665"/>
          </a:xfrm>
          <a:prstGeom prst="rect">
            <a:avLst/>
          </a:prstGeom>
          <a:noFill/>
        </p:spPr>
        <p:txBody>
          <a:bodyPr wrap="none" rtlCol="0">
            <a:spAutoFit/>
          </a:bodyPr>
          <a:lstStyle/>
          <a:p>
            <a:r>
              <a:rPr lang="en-US" sz="2400" b="1" dirty="0"/>
              <a:t>Data Comparison</a:t>
            </a:r>
          </a:p>
        </p:txBody>
      </p:sp>
      <p:pic>
        <p:nvPicPr>
          <p:cNvPr id="9" name="Picture 2" descr="Image result for line graph">
            <a:extLst>
              <a:ext uri="{FF2B5EF4-FFF2-40B4-BE49-F238E27FC236}">
                <a16:creationId xmlns:a16="http://schemas.microsoft.com/office/drawing/2014/main" id="{042BB543-9252-4038-B818-BC983AE3352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065" r="5105" b="23193"/>
          <a:stretch/>
        </p:blipFill>
        <p:spPr bwMode="auto">
          <a:xfrm>
            <a:off x="6345098" y="2397240"/>
            <a:ext cx="5500907" cy="4317534"/>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40B16077-0900-46F9-91DA-37A7074739F4}"/>
              </a:ext>
            </a:extLst>
          </p:cNvPr>
          <p:cNvSpPr/>
          <p:nvPr/>
        </p:nvSpPr>
        <p:spPr>
          <a:xfrm>
            <a:off x="6345098" y="1889706"/>
            <a:ext cx="5553512" cy="4825068"/>
          </a:xfrm>
          <a:prstGeom prst="rect">
            <a:avLst/>
          </a:prstGeom>
          <a:no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2BC7312C-DAB8-4369-BA5D-32292903B0A6}"/>
              </a:ext>
            </a:extLst>
          </p:cNvPr>
          <p:cNvSpPr/>
          <p:nvPr/>
        </p:nvSpPr>
        <p:spPr>
          <a:xfrm>
            <a:off x="10789343" y="4660440"/>
            <a:ext cx="206929" cy="20692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D3EF4089-BCB9-4353-8EB3-5CDE2D4623A6}"/>
              </a:ext>
            </a:extLst>
          </p:cNvPr>
          <p:cNvPicPr>
            <a:picLocks noChangeAspect="1"/>
          </p:cNvPicPr>
          <p:nvPr/>
        </p:nvPicPr>
        <p:blipFill>
          <a:blip r:embed="rId3">
            <a:clrChange>
              <a:clrFrom>
                <a:srgbClr val="F7F7F7"/>
              </a:clrFrom>
              <a:clrTo>
                <a:srgbClr val="F7F7F7">
                  <a:alpha val="0"/>
                </a:srgbClr>
              </a:clrTo>
            </a:clrChange>
          </a:blip>
          <a:stretch>
            <a:fillRect/>
          </a:stretch>
        </p:blipFill>
        <p:spPr>
          <a:xfrm>
            <a:off x="10027840" y="4543950"/>
            <a:ext cx="2164160" cy="2185331"/>
          </a:xfrm>
          <a:prstGeom prst="rect">
            <a:avLst/>
          </a:prstGeom>
        </p:spPr>
      </p:pic>
      <p:sp>
        <p:nvSpPr>
          <p:cNvPr id="2" name="Rectangle 1">
            <a:extLst>
              <a:ext uri="{FF2B5EF4-FFF2-40B4-BE49-F238E27FC236}">
                <a16:creationId xmlns:a16="http://schemas.microsoft.com/office/drawing/2014/main" id="{1259052D-1799-4AD6-B383-7FDB03AC8195}"/>
              </a:ext>
            </a:extLst>
          </p:cNvPr>
          <p:cNvSpPr/>
          <p:nvPr/>
        </p:nvSpPr>
        <p:spPr>
          <a:xfrm>
            <a:off x="9457226" y="2636874"/>
            <a:ext cx="2164160" cy="166536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2" descr="Image result for line graph">
            <a:extLst>
              <a:ext uri="{FF2B5EF4-FFF2-40B4-BE49-F238E27FC236}">
                <a16:creationId xmlns:a16="http://schemas.microsoft.com/office/drawing/2014/main" id="{E770ED61-9392-4355-BDE7-274BCD9AE26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5320" t="35022" r="5105" b="34071"/>
          <a:stretch/>
        </p:blipFill>
        <p:spPr bwMode="auto">
          <a:xfrm>
            <a:off x="9654363" y="2696545"/>
            <a:ext cx="1673806" cy="1605695"/>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C85C8367-7515-4132-9259-D374B5F0CB49}"/>
              </a:ext>
            </a:extLst>
          </p:cNvPr>
          <p:cNvSpPr txBox="1"/>
          <p:nvPr/>
        </p:nvSpPr>
        <p:spPr>
          <a:xfrm>
            <a:off x="9918359" y="2841678"/>
            <a:ext cx="2383122" cy="460779"/>
          </a:xfrm>
          <a:prstGeom prst="rect">
            <a:avLst/>
          </a:prstGeom>
          <a:noFill/>
        </p:spPr>
        <p:txBody>
          <a:bodyPr wrap="square" rtlCol="0">
            <a:spAutoFit/>
          </a:bodyPr>
          <a:lstStyle/>
          <a:p>
            <a:r>
              <a:rPr lang="en-US" sz="2400" b="1" dirty="0"/>
              <a:t>25</a:t>
            </a:r>
          </a:p>
        </p:txBody>
      </p:sp>
      <p:sp>
        <p:nvSpPr>
          <p:cNvPr id="22" name="Oval 21">
            <a:extLst>
              <a:ext uri="{FF2B5EF4-FFF2-40B4-BE49-F238E27FC236}">
                <a16:creationId xmlns:a16="http://schemas.microsoft.com/office/drawing/2014/main" id="{09A72BE8-3FB4-4D96-8D70-7EC68446EAEF}"/>
              </a:ext>
            </a:extLst>
          </p:cNvPr>
          <p:cNvSpPr/>
          <p:nvPr/>
        </p:nvSpPr>
        <p:spPr>
          <a:xfrm>
            <a:off x="10332377" y="2999317"/>
            <a:ext cx="206929" cy="20692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171673FB-1CD4-4F01-8141-67DB1203D943}"/>
              </a:ext>
            </a:extLst>
          </p:cNvPr>
          <p:cNvSpPr/>
          <p:nvPr/>
        </p:nvSpPr>
        <p:spPr>
          <a:xfrm>
            <a:off x="295691" y="2090749"/>
            <a:ext cx="2591863" cy="400110"/>
          </a:xfrm>
          <a:prstGeom prst="rect">
            <a:avLst/>
          </a:prstGeom>
        </p:spPr>
        <p:txBody>
          <a:bodyPr wrap="none">
            <a:spAutoFit/>
          </a:bodyPr>
          <a:lstStyle/>
          <a:p>
            <a:r>
              <a:rPr lang="en-US" sz="2000" b="1" dirty="0"/>
              <a:t>Independent Variables</a:t>
            </a:r>
          </a:p>
        </p:txBody>
      </p:sp>
      <p:sp>
        <p:nvSpPr>
          <p:cNvPr id="24" name="TextBox 23">
            <a:extLst>
              <a:ext uri="{FF2B5EF4-FFF2-40B4-BE49-F238E27FC236}">
                <a16:creationId xmlns:a16="http://schemas.microsoft.com/office/drawing/2014/main" id="{8CF0AF94-9811-4E87-90CA-AAF4B0B75B85}"/>
              </a:ext>
            </a:extLst>
          </p:cNvPr>
          <p:cNvSpPr txBox="1"/>
          <p:nvPr/>
        </p:nvSpPr>
        <p:spPr>
          <a:xfrm>
            <a:off x="856193" y="2367650"/>
            <a:ext cx="4109651" cy="461665"/>
          </a:xfrm>
          <a:prstGeom prst="rect">
            <a:avLst/>
          </a:prstGeom>
          <a:noFill/>
        </p:spPr>
        <p:txBody>
          <a:bodyPr wrap="none" rtlCol="0">
            <a:spAutoFit/>
          </a:bodyPr>
          <a:lstStyle/>
          <a:p>
            <a:r>
              <a:rPr lang="en-US" sz="2400" b="1" dirty="0"/>
              <a:t>Our Method vs Shift Technique</a:t>
            </a:r>
          </a:p>
        </p:txBody>
      </p:sp>
    </p:spTree>
    <p:extLst>
      <p:ext uri="{BB962C8B-B14F-4D97-AF65-F5344CB8AC3E}">
        <p14:creationId xmlns:p14="http://schemas.microsoft.com/office/powerpoint/2010/main" val="35907556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Image result for complex visualization">
            <a:extLst>
              <a:ext uri="{FF2B5EF4-FFF2-40B4-BE49-F238E27FC236}">
                <a16:creationId xmlns:a16="http://schemas.microsoft.com/office/drawing/2014/main" id="{BAFE7063-DA89-499F-A13F-00FE543001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18068" y="1621667"/>
            <a:ext cx="8414087" cy="4741568"/>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Connector 4">
            <a:extLst>
              <a:ext uri="{FF2B5EF4-FFF2-40B4-BE49-F238E27FC236}">
                <a16:creationId xmlns:a16="http://schemas.microsoft.com/office/drawing/2014/main" id="{6A9F85CE-D31C-4AF0-B762-DBE227D32ADC}"/>
              </a:ext>
            </a:extLst>
          </p:cNvPr>
          <p:cNvCxnSpPr>
            <a:cxnSpLocks/>
          </p:cNvCxnSpPr>
          <p:nvPr/>
        </p:nvCxnSpPr>
        <p:spPr>
          <a:xfrm flipV="1">
            <a:off x="1678509" y="1126902"/>
            <a:ext cx="8197402" cy="5731098"/>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0451B695-9B77-4C3D-B4A3-38D2F717B1AF}"/>
              </a:ext>
            </a:extLst>
          </p:cNvPr>
          <p:cNvCxnSpPr>
            <a:cxnSpLocks/>
          </p:cNvCxnSpPr>
          <p:nvPr/>
        </p:nvCxnSpPr>
        <p:spPr>
          <a:xfrm>
            <a:off x="2024091" y="1034603"/>
            <a:ext cx="8139394" cy="5823397"/>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511743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Image result for complex visualization">
            <a:extLst>
              <a:ext uri="{FF2B5EF4-FFF2-40B4-BE49-F238E27FC236}">
                <a16:creationId xmlns:a16="http://schemas.microsoft.com/office/drawing/2014/main" id="{EE8560D8-ED19-46ED-A72D-A9160FF676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94873" y="1660301"/>
            <a:ext cx="8124825" cy="4572000"/>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Connector 4">
            <a:extLst>
              <a:ext uri="{FF2B5EF4-FFF2-40B4-BE49-F238E27FC236}">
                <a16:creationId xmlns:a16="http://schemas.microsoft.com/office/drawing/2014/main" id="{6A9F85CE-D31C-4AF0-B762-DBE227D32ADC}"/>
              </a:ext>
            </a:extLst>
          </p:cNvPr>
          <p:cNvCxnSpPr>
            <a:cxnSpLocks/>
          </p:cNvCxnSpPr>
          <p:nvPr/>
        </p:nvCxnSpPr>
        <p:spPr>
          <a:xfrm flipV="1">
            <a:off x="1678509" y="1126902"/>
            <a:ext cx="8197402" cy="5731098"/>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0451B695-9B77-4C3D-B4A3-38D2F717B1AF}"/>
              </a:ext>
            </a:extLst>
          </p:cNvPr>
          <p:cNvCxnSpPr>
            <a:cxnSpLocks/>
          </p:cNvCxnSpPr>
          <p:nvPr/>
        </p:nvCxnSpPr>
        <p:spPr>
          <a:xfrm>
            <a:off x="2024091" y="1034603"/>
            <a:ext cx="8139394" cy="5823397"/>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48542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Image result for complex visualization">
            <a:extLst>
              <a:ext uri="{FF2B5EF4-FFF2-40B4-BE49-F238E27FC236}">
                <a16:creationId xmlns:a16="http://schemas.microsoft.com/office/drawing/2014/main" id="{B811BBFE-89DA-4C74-B45A-DC300F62F5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15317" y="1034603"/>
            <a:ext cx="6267450" cy="5638800"/>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Connector 4">
            <a:extLst>
              <a:ext uri="{FF2B5EF4-FFF2-40B4-BE49-F238E27FC236}">
                <a16:creationId xmlns:a16="http://schemas.microsoft.com/office/drawing/2014/main" id="{6A9F85CE-D31C-4AF0-B762-DBE227D32ADC}"/>
              </a:ext>
            </a:extLst>
          </p:cNvPr>
          <p:cNvCxnSpPr>
            <a:cxnSpLocks/>
          </p:cNvCxnSpPr>
          <p:nvPr/>
        </p:nvCxnSpPr>
        <p:spPr>
          <a:xfrm flipV="1">
            <a:off x="1678509" y="1126902"/>
            <a:ext cx="8197402" cy="5731098"/>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0451B695-9B77-4C3D-B4A3-38D2F717B1AF}"/>
              </a:ext>
            </a:extLst>
          </p:cNvPr>
          <p:cNvCxnSpPr>
            <a:cxnSpLocks/>
          </p:cNvCxnSpPr>
          <p:nvPr/>
        </p:nvCxnSpPr>
        <p:spPr>
          <a:xfrm>
            <a:off x="2024091" y="1034603"/>
            <a:ext cx="8139394" cy="5823397"/>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396883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7268F11-5B08-4D78-9B4A-A98EBE4CA390}"/>
              </a:ext>
            </a:extLst>
          </p:cNvPr>
          <p:cNvPicPr>
            <a:picLocks noChangeAspect="1"/>
          </p:cNvPicPr>
          <p:nvPr/>
        </p:nvPicPr>
        <p:blipFill>
          <a:blip r:embed="rId3"/>
          <a:stretch>
            <a:fillRect/>
          </a:stretch>
        </p:blipFill>
        <p:spPr>
          <a:xfrm>
            <a:off x="2428875" y="95250"/>
            <a:ext cx="6584496" cy="5985905"/>
          </a:xfrm>
          <a:prstGeom prst="rect">
            <a:avLst/>
          </a:prstGeom>
        </p:spPr>
      </p:pic>
      <p:pic>
        <p:nvPicPr>
          <p:cNvPr id="9218" name="Picture 2" descr="Image result for danger icon">
            <a:extLst>
              <a:ext uri="{FF2B5EF4-FFF2-40B4-BE49-F238E27FC236}">
                <a16:creationId xmlns:a16="http://schemas.microsoft.com/office/drawing/2014/main" id="{BA3B2C87-4D52-4EBC-B04F-6A539BA7787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1064" y="3886199"/>
            <a:ext cx="2136321" cy="2136321"/>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F593506E-88DA-44CF-B739-A6D71D113347}"/>
              </a:ext>
            </a:extLst>
          </p:cNvPr>
          <p:cNvSpPr/>
          <p:nvPr/>
        </p:nvSpPr>
        <p:spPr>
          <a:xfrm>
            <a:off x="537482" y="6193066"/>
            <a:ext cx="11117036" cy="584775"/>
          </a:xfrm>
          <a:prstGeom prst="rect">
            <a:avLst/>
          </a:prstGeom>
        </p:spPr>
        <p:txBody>
          <a:bodyPr wrap="square">
            <a:spAutoFit/>
          </a:bodyPr>
          <a:lstStyle/>
          <a:p>
            <a:r>
              <a:rPr lang="en-US" sz="1600" b="0" i="0" dirty="0" err="1">
                <a:solidFill>
                  <a:srgbClr val="222222"/>
                </a:solidFill>
                <a:effectLst/>
                <a:latin typeface="Arial" panose="020B0604020202020204" pitchFamily="34" charset="0"/>
              </a:rPr>
              <a:t>Blascheck</a:t>
            </a:r>
            <a:r>
              <a:rPr lang="en-US" sz="1600" b="0" i="0" dirty="0">
                <a:solidFill>
                  <a:srgbClr val="222222"/>
                </a:solidFill>
                <a:effectLst/>
                <a:latin typeface="Arial" panose="020B0604020202020204" pitchFamily="34" charset="0"/>
              </a:rPr>
              <a:t> T, </a:t>
            </a:r>
            <a:r>
              <a:rPr lang="en-US" sz="1600" b="0" i="0" dirty="0" err="1">
                <a:solidFill>
                  <a:srgbClr val="222222"/>
                </a:solidFill>
                <a:effectLst/>
                <a:latin typeface="Arial" panose="020B0604020202020204" pitchFamily="34" charset="0"/>
              </a:rPr>
              <a:t>Besançon</a:t>
            </a:r>
            <a:r>
              <a:rPr lang="en-US" sz="1600" b="0" i="0" dirty="0">
                <a:solidFill>
                  <a:srgbClr val="222222"/>
                </a:solidFill>
                <a:effectLst/>
                <a:latin typeface="Arial" panose="020B0604020202020204" pitchFamily="34" charset="0"/>
              </a:rPr>
              <a:t> L, </a:t>
            </a:r>
            <a:r>
              <a:rPr lang="en-US" sz="1600" b="0" i="0" dirty="0" err="1">
                <a:solidFill>
                  <a:srgbClr val="222222"/>
                </a:solidFill>
                <a:effectLst/>
                <a:latin typeface="Arial" panose="020B0604020202020204" pitchFamily="34" charset="0"/>
              </a:rPr>
              <a:t>Bezerianos</a:t>
            </a:r>
            <a:r>
              <a:rPr lang="en-US" sz="1600" b="0" i="0" dirty="0">
                <a:solidFill>
                  <a:srgbClr val="222222"/>
                </a:solidFill>
                <a:effectLst/>
                <a:latin typeface="Arial" panose="020B0604020202020204" pitchFamily="34" charset="0"/>
              </a:rPr>
              <a:t> A, Lee B, Isenberg P</a:t>
            </a:r>
            <a:r>
              <a:rPr lang="en-US" sz="1600" b="1" i="0" dirty="0">
                <a:solidFill>
                  <a:srgbClr val="222222"/>
                </a:solidFill>
                <a:effectLst/>
                <a:latin typeface="Arial" panose="020B0604020202020204" pitchFamily="34" charset="0"/>
              </a:rPr>
              <a:t>. Glanceable Visualization: Studies of Data Comparison Performance on Smartwatches. </a:t>
            </a:r>
            <a:r>
              <a:rPr lang="en-US" sz="1600" b="0" i="0" dirty="0">
                <a:solidFill>
                  <a:srgbClr val="222222"/>
                </a:solidFill>
                <a:effectLst/>
                <a:latin typeface="Arial" panose="020B0604020202020204" pitchFamily="34" charset="0"/>
              </a:rPr>
              <a:t>IEEE transactions on visualization and computer graphics.</a:t>
            </a:r>
            <a:endParaRPr lang="en-US" sz="1600" dirty="0"/>
          </a:p>
        </p:txBody>
      </p:sp>
    </p:spTree>
    <p:extLst>
      <p:ext uri="{BB962C8B-B14F-4D97-AF65-F5344CB8AC3E}">
        <p14:creationId xmlns:p14="http://schemas.microsoft.com/office/powerpoint/2010/main" val="30969122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E4F24F2-5E28-4488-9286-FA55D5CE5414}"/>
              </a:ext>
            </a:extLst>
          </p:cNvPr>
          <p:cNvPicPr>
            <a:picLocks noChangeAspect="1"/>
          </p:cNvPicPr>
          <p:nvPr/>
        </p:nvPicPr>
        <p:blipFill>
          <a:blip r:embed="rId3"/>
          <a:stretch>
            <a:fillRect/>
          </a:stretch>
        </p:blipFill>
        <p:spPr>
          <a:xfrm>
            <a:off x="2427435" y="1785383"/>
            <a:ext cx="6506983" cy="4360235"/>
          </a:xfrm>
          <a:prstGeom prst="rect">
            <a:avLst/>
          </a:prstGeom>
        </p:spPr>
      </p:pic>
    </p:spTree>
    <p:extLst>
      <p:ext uri="{BB962C8B-B14F-4D97-AF65-F5344CB8AC3E}">
        <p14:creationId xmlns:p14="http://schemas.microsoft.com/office/powerpoint/2010/main" val="385418154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1077</TotalTime>
  <Words>1442</Words>
  <Application>Microsoft Office PowerPoint</Application>
  <PresentationFormat>Widescreen</PresentationFormat>
  <Paragraphs>167</Paragraphs>
  <Slides>45</Slides>
  <Notes>28</Notes>
  <HiddenSlides>3</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45</vt:i4>
      </vt:variant>
    </vt:vector>
  </HeadingPairs>
  <TitlesOfParts>
    <vt:vector size="49" baseType="lpstr">
      <vt:lpstr>Arial</vt:lpstr>
      <vt:lpstr>Calibri</vt:lpstr>
      <vt:lpstr>Calibri Light</vt:lpstr>
      <vt:lpstr>Office Theme</vt:lpstr>
      <vt:lpstr>Data visualization and Interaction on Small Screen of Smartwatches</vt:lpstr>
      <vt:lpstr>PowerPoint Presentation</vt:lpstr>
      <vt:lpstr>PowerPoint Presentation</vt:lpstr>
      <vt:lpstr>Glanceable Wearables</vt:lpstr>
      <vt:lpstr>PowerPoint Presentation</vt:lpstr>
      <vt:lpstr>PowerPoint Presentation</vt:lpstr>
      <vt:lpstr>PowerPoint Presentation</vt:lpstr>
      <vt:lpstr>PowerPoint Presentation</vt:lpstr>
      <vt:lpstr>PowerPoint Presentation</vt:lpstr>
      <vt:lpstr>In-situ Visualization Project</vt:lpstr>
      <vt:lpstr>PowerPoint Presentation</vt:lpstr>
      <vt:lpstr>PowerPoint Presentation</vt:lpstr>
      <vt:lpstr>PowerPoint Presentation</vt:lpstr>
      <vt:lpstr>SF-LG Project</vt:lpstr>
      <vt:lpstr>PowerPoint Presentation</vt:lpstr>
      <vt:lpstr>PowerPoint Presentation</vt:lpstr>
      <vt:lpstr>PowerPoint Presentation</vt:lpstr>
      <vt:lpstr>Small Form Factor</vt:lpstr>
      <vt:lpstr>Fat Finger Effect</vt:lpstr>
      <vt:lpstr>PowerPoint Presentation</vt:lpstr>
      <vt:lpstr>PowerPoint Presentation</vt:lpstr>
      <vt:lpstr>Limited Computing and Memory Capabilities</vt:lpstr>
      <vt:lpstr>Project:  Data Visualization Interaction on Smartwatch </vt:lpstr>
      <vt:lpstr>The Most Common Tasks</vt:lpstr>
      <vt:lpstr>The Most Common Tasks</vt:lpstr>
      <vt:lpstr>The Most Common Tasks</vt:lpstr>
      <vt:lpstr>The Most Common Tasks</vt:lpstr>
      <vt:lpstr>Line Graphs</vt:lpstr>
      <vt:lpstr>PowerPoint Presentation</vt:lpstr>
      <vt:lpstr>PowerPoint Presentation</vt:lpstr>
      <vt:lpstr>PowerPoint Presentation</vt:lpstr>
      <vt:lpstr>Single Value Detection</vt:lpstr>
      <vt:lpstr>PowerPoint Presentation</vt:lpstr>
      <vt:lpstr>PowerPoint Presentation</vt:lpstr>
      <vt:lpstr>PowerPoint Presentation</vt:lpstr>
      <vt:lpstr>PowerPoint Presentation</vt:lpstr>
      <vt:lpstr>PowerPoint Presentation</vt:lpstr>
      <vt:lpstr>PowerPoint Presentation</vt:lpstr>
      <vt:lpstr>Data Values Comparison </vt:lpstr>
      <vt:lpstr>PowerPoint Presentation</vt:lpstr>
      <vt:lpstr>PowerPoint Presentation</vt:lpstr>
      <vt:lpstr>PowerPoint Presentation</vt:lpstr>
      <vt:lpstr>Study 1</vt:lpstr>
      <vt:lpstr>Study 2</vt:lpstr>
      <vt:lpstr>Study 2</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visualization and Interaction on Small Screen of Smartwatches</dc:title>
  <dc:creator>Ali Neshati</dc:creator>
  <cp:lastModifiedBy>Ali Neshati</cp:lastModifiedBy>
  <cp:revision>40</cp:revision>
  <dcterms:created xsi:type="dcterms:W3CDTF">2019-12-16T04:40:35Z</dcterms:created>
  <dcterms:modified xsi:type="dcterms:W3CDTF">2019-12-17T17:07:31Z</dcterms:modified>
</cp:coreProperties>
</file>